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5" r:id="rId3"/>
    <p:sldId id="286" r:id="rId4"/>
    <p:sldId id="287" r:id="rId5"/>
    <p:sldId id="288" r:id="rId6"/>
    <p:sldId id="289" r:id="rId7"/>
    <p:sldId id="291" r:id="rId8"/>
    <p:sldId id="290" r:id="rId9"/>
    <p:sldId id="292" r:id="rId10"/>
    <p:sldId id="293" r:id="rId11"/>
    <p:sldId id="294" r:id="rId12"/>
    <p:sldId id="295" r:id="rId13"/>
    <p:sldId id="296" r:id="rId14"/>
    <p:sldId id="297" r:id="rId15"/>
    <p:sldId id="298" r:id="rId16"/>
    <p:sldId id="299" r:id="rId17"/>
    <p:sldId id="28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D0E9FDC-A20D-492A-9699-D3B5504B3EB2}" type="datetimeFigureOut">
              <a:rPr lang="en-US" smtClean="0"/>
              <a:pPr/>
              <a:t>9/9/2012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9EA61D8-03AF-4707-96D3-DDED291DF022}"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0E9FDC-A20D-492A-9699-D3B5504B3EB2}" type="datetimeFigureOut">
              <a:rPr lang="en-US" smtClean="0"/>
              <a:pPr/>
              <a:t>9/9/2012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9EA61D8-03AF-4707-96D3-DDED291DF02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0E9FDC-A20D-492A-9699-D3B5504B3EB2}" type="datetimeFigureOut">
              <a:rPr lang="en-US" smtClean="0"/>
              <a:pPr/>
              <a:t>9/9/2012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9EA61D8-03AF-4707-96D3-DDED291DF02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0E9FDC-A20D-492A-9699-D3B5504B3EB2}" type="datetimeFigureOut">
              <a:rPr lang="en-US" smtClean="0"/>
              <a:pPr/>
              <a:t>9/9/2012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9EA61D8-03AF-4707-96D3-DDED291DF02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D0E9FDC-A20D-492A-9699-D3B5504B3EB2}" type="datetimeFigureOut">
              <a:rPr lang="en-US" smtClean="0"/>
              <a:pPr/>
              <a:t>9/9/2012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9EA61D8-03AF-4707-96D3-DDED291DF022}"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D0E9FDC-A20D-492A-9699-D3B5504B3EB2}" type="datetimeFigureOut">
              <a:rPr lang="en-US" smtClean="0"/>
              <a:pPr/>
              <a:t>9/9/2012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9EA61D8-03AF-4707-96D3-DDED291DF02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D0E9FDC-A20D-492A-9699-D3B5504B3EB2}" type="datetimeFigureOut">
              <a:rPr lang="en-US" smtClean="0"/>
              <a:pPr/>
              <a:t>9/9/2012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9EA61D8-03AF-4707-96D3-DDED291DF022}"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D0E9FDC-A20D-492A-9699-D3B5504B3EB2}" type="datetimeFigureOut">
              <a:rPr lang="en-US" smtClean="0"/>
              <a:pPr/>
              <a:t>9/9/2012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9EA61D8-03AF-4707-96D3-DDED291DF02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0E9FDC-A20D-492A-9699-D3B5504B3EB2}" type="datetimeFigureOut">
              <a:rPr lang="en-US" smtClean="0"/>
              <a:pPr/>
              <a:t>9/9/2012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9EA61D8-03AF-4707-96D3-DDED291DF02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0E9FDC-A20D-492A-9699-D3B5504B3EB2}" type="datetimeFigureOut">
              <a:rPr lang="en-US" smtClean="0"/>
              <a:pPr/>
              <a:t>9/9/2012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9EA61D8-03AF-4707-96D3-DDED291DF022}"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0E9FDC-A20D-492A-9699-D3B5504B3EB2}" type="datetimeFigureOut">
              <a:rPr lang="en-US" smtClean="0"/>
              <a:pPr/>
              <a:t>9/9/2012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9EA61D8-03AF-4707-96D3-DDED291DF022}"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0E9FDC-A20D-492A-9699-D3B5504B3EB2}" type="datetimeFigureOut">
              <a:rPr lang="en-US" smtClean="0"/>
              <a:pPr/>
              <a:t>9/9/2012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EA61D8-03AF-4707-96D3-DDED291DF02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offrench.net/photos/gallery-5_photo-546.php" TargetMode="External"/><Relationship Id="rId1" Type="http://schemas.openxmlformats.org/officeDocument/2006/relationships/slideLayout" Target="../slideLayouts/slideLayout2.xml"/><Relationship Id="rId4" Type="http://schemas.openxmlformats.org/officeDocument/2006/relationships/image" Target="../media/image2.gif"/></Relationships>
</file>

<file path=ppt/slides/_rels/slide1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offrench.net/photos/gallery-5.php" TargetMode="External"/><Relationship Id="rId2" Type="http://schemas.openxmlformats.org/officeDocument/2006/relationships/hyperlink" Target="http://www.aviewoncities.com/paris/parisattractions.ht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0070C0"/>
            </a:gs>
            <a:gs pos="25000">
              <a:srgbClr val="21D6E0"/>
            </a:gs>
            <a:gs pos="75000">
              <a:srgbClr val="0087E6"/>
            </a:gs>
            <a:gs pos="100000">
              <a:srgbClr val="005CBF"/>
            </a:gs>
          </a:gsLst>
          <a:path path="shape">
            <a:fillToRect l="50000" t="50000" r="50000" b="50000"/>
          </a:path>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Top Attractions of Paris</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Subtitle 2"/>
          <p:cNvSpPr>
            <a:spLocks noGrp="1"/>
          </p:cNvSpPr>
          <p:nvPr>
            <p:ph type="subTitle" idx="1"/>
          </p:nvPr>
        </p:nvSpPr>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By Gabrielle Brown</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spd="med">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0" descr="The Sacré-Coeur seen from the Parc des Buttes-Chaumont, Paris"/>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13" name="Rounded Rectangular Callout 12"/>
          <p:cNvSpPr/>
          <p:nvPr/>
        </p:nvSpPr>
        <p:spPr>
          <a:xfrm>
            <a:off x="1219200" y="3505200"/>
            <a:ext cx="2667000" cy="1981200"/>
          </a:xfrm>
          <a:prstGeom prst="wedgeRoundRectCallout">
            <a:avLst>
              <a:gd name="adj1" fmla="val -34906"/>
              <a:gd name="adj2" fmla="val 7017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a:xfrm>
            <a:off x="1219200" y="3505200"/>
            <a:ext cx="2743200" cy="2003625"/>
          </a:xfrm>
          <a:prstGeom prst="rect">
            <a:avLst/>
          </a:prstGeom>
          <a:noFill/>
        </p:spPr>
        <p:txBody>
          <a:bodyPr wrap="square" rtlCol="0">
            <a:spAutoFit/>
          </a:bodyPr>
          <a:lstStyle/>
          <a:p>
            <a:r>
              <a:rPr lang="en-US" sz="1380" dirty="0" smtClean="0">
                <a:solidFill>
                  <a:schemeClr val="bg1"/>
                </a:solidFill>
              </a:rPr>
              <a:t>  The two-fold reasons for building this monument were : a group of influential people” had pledged to build a church if Paris escaped unscathed from the war with the Prussians &amp; the defeat of the French at the hands of the Prussian army in 1870 was seen as a moral condemnation of the sins of Paris.</a:t>
            </a:r>
          </a:p>
        </p:txBody>
      </p:sp>
      <p:sp>
        <p:nvSpPr>
          <p:cNvPr id="15" name="Rounded Rectangular Callout 14"/>
          <p:cNvSpPr/>
          <p:nvPr/>
        </p:nvSpPr>
        <p:spPr>
          <a:xfrm>
            <a:off x="4343400" y="3810000"/>
            <a:ext cx="2286000" cy="1828800"/>
          </a:xfrm>
          <a:prstGeom prst="wedgeRoundRectCallout">
            <a:avLst>
              <a:gd name="adj1" fmla="val -37038"/>
              <a:gd name="adj2" fmla="val 6838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4419600" y="3810000"/>
            <a:ext cx="2286000" cy="1815882"/>
          </a:xfrm>
          <a:prstGeom prst="rect">
            <a:avLst/>
          </a:prstGeom>
          <a:noFill/>
        </p:spPr>
        <p:txBody>
          <a:bodyPr wrap="square" rtlCol="0">
            <a:spAutoFit/>
          </a:bodyPr>
          <a:lstStyle/>
          <a:p>
            <a:r>
              <a:rPr lang="en-US" sz="1400" dirty="0" smtClean="0">
                <a:solidFill>
                  <a:schemeClr val="bg1"/>
                </a:solidFill>
              </a:rPr>
              <a:t>Translated in English as the Basilica of the Sacred Heart, Sacré-Coeur was authorized by the National Assembly in 1873, and a competition was organized. The goal was to build an imposing basilica true to Christian traditions.</a:t>
            </a:r>
            <a:endParaRPr lang="en-US" sz="1400" dirty="0">
              <a:solidFill>
                <a:schemeClr val="bg1"/>
              </a:solidFill>
            </a:endParaRPr>
          </a:p>
        </p:txBody>
      </p:sp>
      <p:sp>
        <p:nvSpPr>
          <p:cNvPr id="22" name="Rounded Rectangular Callout 21"/>
          <p:cNvSpPr/>
          <p:nvPr/>
        </p:nvSpPr>
        <p:spPr>
          <a:xfrm>
            <a:off x="7086600" y="4267200"/>
            <a:ext cx="1828800" cy="1371600"/>
          </a:xfrm>
          <a:prstGeom prst="wedgeRoundRectCallout">
            <a:avLst>
              <a:gd name="adj1" fmla="val -37038"/>
              <a:gd name="adj2" fmla="val 6838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p:cNvSpPr txBox="1"/>
          <p:nvPr/>
        </p:nvSpPr>
        <p:spPr>
          <a:xfrm>
            <a:off x="7162800" y="4267200"/>
            <a:ext cx="1676400" cy="1384995"/>
          </a:xfrm>
          <a:prstGeom prst="rect">
            <a:avLst/>
          </a:prstGeom>
          <a:noFill/>
        </p:spPr>
        <p:txBody>
          <a:bodyPr wrap="square" rtlCol="0">
            <a:spAutoFit/>
          </a:bodyPr>
          <a:lstStyle/>
          <a:p>
            <a:r>
              <a:rPr lang="en-US" sz="1400" dirty="0" smtClean="0">
                <a:solidFill>
                  <a:schemeClr val="bg1"/>
                </a:solidFill>
              </a:rPr>
              <a:t>The Savoyarde clock installed here is 272 ft (83 meter) tall, making it one of the world's largest clock tower.</a:t>
            </a:r>
            <a:endParaRPr lang="en-US" sz="1400" dirty="0">
              <a:solidFill>
                <a:schemeClr val="bg1"/>
              </a:solidFill>
            </a:endParaRPr>
          </a:p>
        </p:txBody>
      </p:sp>
      <p:pic>
        <p:nvPicPr>
          <p:cNvPr id="40963" name="Picture 3" descr="C:\Documents and Settings\Beonca\Local Settings\Temporary Internet Files\Content.IE5\HBTWGO1K\MM900356712[1].gif"/>
          <p:cNvPicPr>
            <a:picLocks noChangeAspect="1" noChangeArrowheads="1" noCrop="1"/>
          </p:cNvPicPr>
          <p:nvPr/>
        </p:nvPicPr>
        <p:blipFill>
          <a:blip r:embed="rId3" cstate="print"/>
          <a:srcRect/>
          <a:stretch>
            <a:fillRect/>
          </a:stretch>
        </p:blipFill>
        <p:spPr bwMode="auto">
          <a:xfrm flipH="1">
            <a:off x="-1676400" y="5410200"/>
            <a:ext cx="1447800" cy="1447800"/>
          </a:xfrm>
          <a:prstGeom prst="rect">
            <a:avLst/>
          </a:prstGeom>
          <a:noFill/>
        </p:spPr>
      </p:pic>
      <p:sp>
        <p:nvSpPr>
          <p:cNvPr id="11" name="Title 10"/>
          <p:cNvSpPr>
            <a:spLocks noGrp="1"/>
          </p:cNvSpPr>
          <p:nvPr>
            <p:ph type="title"/>
          </p:nvPr>
        </p:nvSpPr>
        <p:spPr/>
        <p:txBody>
          <a:bodyPr/>
          <a:lstStyle/>
          <a:p>
            <a:r>
              <a:rPr lang="en-US" dirty="0" smtClean="0"/>
              <a:t>Sacré Coeur…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3.33333E-6 0 L 0.19166 0 " pathEditMode="relative" rAng="0" ptsTypes="AA">
                                      <p:cBhvr>
                                        <p:cTn id="6" dur="3000" fill="hold"/>
                                        <p:tgtEl>
                                          <p:spTgt spid="40963"/>
                                        </p:tgtEl>
                                        <p:attrNameLst>
                                          <p:attrName>ppt_x</p:attrName>
                                          <p:attrName>ppt_y</p:attrName>
                                        </p:attrNameLst>
                                      </p:cBhvr>
                                      <p:rCtr x="96" y="0"/>
                                    </p:animMotion>
                                  </p:childTnLst>
                                </p:cTn>
                              </p:par>
                              <p:par>
                                <p:cTn id="7" presetID="10"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animEffect transition="in" filter="fade">
                                      <p:cBhvr>
                                        <p:cTn id="9" dur="3000"/>
                                        <p:tgtEl>
                                          <p:spTgt spid="13"/>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30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63" presetClass="path" presetSubtype="0" accel="50000" decel="50000" fill="hold" nodeType="clickEffect">
                                  <p:stCondLst>
                                    <p:cond delay="0"/>
                                  </p:stCondLst>
                                  <p:childTnLst>
                                    <p:animMotion origin="layout" path="M 0.19166 1.11111E-6 L 0.50833 1.11111E-6 " pathEditMode="relative" rAng="0" ptsTypes="AA">
                                      <p:cBhvr>
                                        <p:cTn id="16" dur="3000" fill="hold"/>
                                        <p:tgtEl>
                                          <p:spTgt spid="40963"/>
                                        </p:tgtEl>
                                        <p:attrNameLst>
                                          <p:attrName>ppt_x</p:attrName>
                                          <p:attrName>ppt_y</p:attrName>
                                        </p:attrNameLst>
                                      </p:cBhvr>
                                      <p:rCtr x="158" y="0"/>
                                    </p:animMotion>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3000"/>
                                        <p:tgtEl>
                                          <p:spTgt spid="1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30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63" presetClass="path" presetSubtype="0" accel="50000" decel="50000" fill="hold" nodeType="clickEffect">
                                  <p:stCondLst>
                                    <p:cond delay="0"/>
                                  </p:stCondLst>
                                  <p:childTnLst>
                                    <p:animMotion origin="layout" path="M 0.52917 -0.00555 L 0.84584 -0.00555 " pathEditMode="relative" rAng="0" ptsTypes="AA">
                                      <p:cBhvr>
                                        <p:cTn id="26" dur="3000" fill="hold"/>
                                        <p:tgtEl>
                                          <p:spTgt spid="40963"/>
                                        </p:tgtEl>
                                        <p:attrNameLst>
                                          <p:attrName>ppt_x</p:attrName>
                                          <p:attrName>ppt_y</p:attrName>
                                        </p:attrNameLst>
                                      </p:cBhvr>
                                      <p:rCtr x="158" y="0"/>
                                    </p:animMotion>
                                  </p:childTnLst>
                                </p:cTn>
                              </p:par>
                              <p:par>
                                <p:cTn id="27" presetID="10"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3000"/>
                                        <p:tgtEl>
                                          <p:spTgt spid="22"/>
                                        </p:tgtEl>
                                      </p:cBhvr>
                                    </p:animEffect>
                                  </p:childTnLst>
                                </p:cTn>
                              </p:par>
                              <p:par>
                                <p:cTn id="30" presetID="10" presetClass="entr" presetSubtype="0" fill="hold"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30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63" presetClass="path" presetSubtype="0" accel="50000" decel="50000" fill="hold" nodeType="clickEffect">
                                  <p:stCondLst>
                                    <p:cond delay="0"/>
                                  </p:stCondLst>
                                  <p:childTnLst>
                                    <p:animMotion origin="layout" path="M 0.84584 -0.00555 L 1.20417 -0.00555 " pathEditMode="relative" rAng="0" ptsTypes="AA">
                                      <p:cBhvr>
                                        <p:cTn id="36" dur="3000" fill="hold"/>
                                        <p:tgtEl>
                                          <p:spTgt spid="40963"/>
                                        </p:tgtEl>
                                        <p:attrNameLst>
                                          <p:attrName>ppt_x</p:attrName>
                                          <p:attrName>ppt_y</p:attrName>
                                        </p:attrNameLst>
                                      </p:cBhvr>
                                      <p:rCtr x="17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animBg="1"/>
      <p:bldP spid="16" grpId="0"/>
      <p:bldP spid="2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8" descr="Montmartre stairs at night, photo from: Montmartre, Paris">
            <a:hlinkClick r:id="rId2"/>
          </p:cNvPr>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15" name="Rounded Rectangular Callout 14"/>
          <p:cNvSpPr/>
          <p:nvPr/>
        </p:nvSpPr>
        <p:spPr>
          <a:xfrm>
            <a:off x="4495800" y="4038600"/>
            <a:ext cx="1524000" cy="1600200"/>
          </a:xfrm>
          <a:prstGeom prst="wedgeRoundRectCallout">
            <a:avLst>
              <a:gd name="adj1" fmla="val -37038"/>
              <a:gd name="adj2" fmla="val 6838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4495800" y="4114800"/>
            <a:ext cx="1676400" cy="1384995"/>
          </a:xfrm>
          <a:prstGeom prst="rect">
            <a:avLst/>
          </a:prstGeom>
          <a:noFill/>
        </p:spPr>
        <p:txBody>
          <a:bodyPr wrap="square" rtlCol="0">
            <a:spAutoFit/>
          </a:bodyPr>
          <a:lstStyle/>
          <a:p>
            <a:r>
              <a:rPr lang="en-US" sz="1400" dirty="0" smtClean="0">
                <a:solidFill>
                  <a:schemeClr val="bg1"/>
                </a:solidFill>
              </a:rPr>
              <a:t>The name Montmartre is said to be derived from either Mount of Martyrs or from Mount of Mars.</a:t>
            </a:r>
            <a:endParaRPr lang="en-US" sz="1500" dirty="0" smtClean="0">
              <a:solidFill>
                <a:schemeClr val="bg1"/>
              </a:solidFill>
            </a:endParaRPr>
          </a:p>
        </p:txBody>
      </p:sp>
      <p:sp>
        <p:nvSpPr>
          <p:cNvPr id="22" name="Rounded Rectangular Callout 21"/>
          <p:cNvSpPr/>
          <p:nvPr/>
        </p:nvSpPr>
        <p:spPr>
          <a:xfrm>
            <a:off x="7010400" y="3962400"/>
            <a:ext cx="1981200" cy="1676400"/>
          </a:xfrm>
          <a:prstGeom prst="wedgeRoundRectCallout">
            <a:avLst>
              <a:gd name="adj1" fmla="val -37038"/>
              <a:gd name="adj2" fmla="val 6838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p:cNvSpPr txBox="1"/>
          <p:nvPr/>
        </p:nvSpPr>
        <p:spPr>
          <a:xfrm>
            <a:off x="7086600" y="3962400"/>
            <a:ext cx="1828800" cy="1600438"/>
          </a:xfrm>
          <a:prstGeom prst="rect">
            <a:avLst/>
          </a:prstGeom>
          <a:noFill/>
        </p:spPr>
        <p:txBody>
          <a:bodyPr wrap="square" rtlCol="0">
            <a:spAutoFit/>
          </a:bodyPr>
          <a:lstStyle/>
          <a:p>
            <a:r>
              <a:rPr lang="en-US" sz="1400" dirty="0" smtClean="0">
                <a:solidFill>
                  <a:schemeClr val="bg1"/>
                </a:solidFill>
              </a:rPr>
              <a:t>Until 1873, when the Sacré-Coeur was built on top of the hill, and Montmartre was a small village, inhabited by a mostly farming community.</a:t>
            </a:r>
          </a:p>
        </p:txBody>
      </p:sp>
      <p:sp>
        <p:nvSpPr>
          <p:cNvPr id="12" name="Rounded Rectangular Callout 11"/>
          <p:cNvSpPr/>
          <p:nvPr/>
        </p:nvSpPr>
        <p:spPr>
          <a:xfrm>
            <a:off x="1371600" y="3733800"/>
            <a:ext cx="2743200" cy="1828800"/>
          </a:xfrm>
          <a:prstGeom prst="wedgeRoundRectCallout">
            <a:avLst>
              <a:gd name="adj1" fmla="val -33438"/>
              <a:gd name="adj2" fmla="val 6250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p:cNvSpPr txBox="1"/>
          <p:nvPr/>
        </p:nvSpPr>
        <p:spPr>
          <a:xfrm>
            <a:off x="1447800" y="3733800"/>
            <a:ext cx="2667000" cy="1815882"/>
          </a:xfrm>
          <a:prstGeom prst="rect">
            <a:avLst/>
          </a:prstGeom>
          <a:noFill/>
        </p:spPr>
        <p:txBody>
          <a:bodyPr wrap="square" rtlCol="0">
            <a:spAutoFit/>
          </a:bodyPr>
          <a:lstStyle/>
          <a:p>
            <a:r>
              <a:rPr lang="en-US" sz="1400" dirty="0" smtClean="0">
                <a:solidFill>
                  <a:schemeClr val="bg1"/>
                </a:solidFill>
              </a:rPr>
              <a:t>Sacré Coeur’s everlasting, lustrous white color can be attributed to the Château-Landon stones which were used for the construction of the Basilica. When it rains, the stones react to the water and secrete calcite, which acts like a bleacher.</a:t>
            </a:r>
          </a:p>
        </p:txBody>
      </p:sp>
      <p:pic>
        <p:nvPicPr>
          <p:cNvPr id="40963" name="Picture 3" descr="C:\Documents and Settings\Beonca\Local Settings\Temporary Internet Files\Content.IE5\HBTWGO1K\MM900356712[1].gif"/>
          <p:cNvPicPr>
            <a:picLocks noChangeAspect="1" noChangeArrowheads="1" noCrop="1"/>
          </p:cNvPicPr>
          <p:nvPr/>
        </p:nvPicPr>
        <p:blipFill>
          <a:blip r:embed="rId4" cstate="print"/>
          <a:srcRect/>
          <a:stretch>
            <a:fillRect/>
          </a:stretch>
        </p:blipFill>
        <p:spPr bwMode="auto">
          <a:xfrm flipH="1">
            <a:off x="-1676400" y="5410200"/>
            <a:ext cx="1447800" cy="1447800"/>
          </a:xfrm>
          <a:prstGeom prst="rect">
            <a:avLst/>
          </a:prstGeom>
          <a:noFill/>
        </p:spPr>
      </p:pic>
      <p:sp>
        <p:nvSpPr>
          <p:cNvPr id="21" name="Title 20"/>
          <p:cNvSpPr>
            <a:spLocks noGrp="1"/>
          </p:cNvSpPr>
          <p:nvPr>
            <p:ph type="title"/>
          </p:nvPr>
        </p:nvSpPr>
        <p:spPr/>
        <p:txBody>
          <a:bodyPr/>
          <a:lstStyle/>
          <a:p>
            <a:r>
              <a:rPr lang="en-US" dirty="0" smtClean="0">
                <a:solidFill>
                  <a:schemeClr val="bg1"/>
                </a:solidFill>
              </a:rPr>
              <a:t>Montmartre</a:t>
            </a:r>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0 0  L 0.25 0  E" pathEditMode="relative" ptsTypes="">
                                      <p:cBhvr>
                                        <p:cTn id="6" dur="3000" fill="hold"/>
                                        <p:tgtEl>
                                          <p:spTgt spid="40963"/>
                                        </p:tgtEl>
                                        <p:attrNameLst>
                                          <p:attrName>ppt_x</p:attrName>
                                          <p:attrName>ppt_y</p:attrName>
                                        </p:attrNameLst>
                                      </p:cBhvr>
                                    </p:animMotion>
                                  </p:childTnLst>
                                </p:cTn>
                              </p:par>
                              <p:par>
                                <p:cTn id="7" presetID="10"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animEffect transition="in" filter="fade">
                                      <p:cBhvr>
                                        <p:cTn id="9" dur="3000"/>
                                        <p:tgtEl>
                                          <p:spTgt spid="12"/>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30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63" presetClass="path" presetSubtype="0" accel="50000" decel="50000" fill="hold" nodeType="clickEffect">
                                  <p:stCondLst>
                                    <p:cond delay="0"/>
                                  </p:stCondLst>
                                  <p:childTnLst>
                                    <p:animMotion origin="layout" path="M 0.25 2.97872E-6 L 0.52917 -0.00555 " pathEditMode="relative" rAng="0" ptsTypes="AA">
                                      <p:cBhvr>
                                        <p:cTn id="16" dur="3000" fill="hold"/>
                                        <p:tgtEl>
                                          <p:spTgt spid="40963"/>
                                        </p:tgtEl>
                                        <p:attrNameLst>
                                          <p:attrName>ppt_x</p:attrName>
                                          <p:attrName>ppt_y</p:attrName>
                                        </p:attrNameLst>
                                      </p:cBhvr>
                                      <p:rCtr x="140" y="-3"/>
                                    </p:animMotion>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3000"/>
                                        <p:tgtEl>
                                          <p:spTgt spid="1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30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63" presetClass="path" presetSubtype="0" accel="50000" decel="50000" fill="hold" nodeType="clickEffect">
                                  <p:stCondLst>
                                    <p:cond delay="0"/>
                                  </p:stCondLst>
                                  <p:childTnLst>
                                    <p:animMotion origin="layout" path="M 0.52917 -0.00555 L 0.84584 -0.00555 " pathEditMode="relative" rAng="0" ptsTypes="AA">
                                      <p:cBhvr>
                                        <p:cTn id="26" dur="3000" fill="hold"/>
                                        <p:tgtEl>
                                          <p:spTgt spid="40963"/>
                                        </p:tgtEl>
                                        <p:attrNameLst>
                                          <p:attrName>ppt_x</p:attrName>
                                          <p:attrName>ppt_y</p:attrName>
                                        </p:attrNameLst>
                                      </p:cBhvr>
                                      <p:rCtr x="158" y="0"/>
                                    </p:animMotion>
                                  </p:childTnLst>
                                </p:cTn>
                              </p:par>
                              <p:par>
                                <p:cTn id="27" presetID="10"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3000"/>
                                        <p:tgtEl>
                                          <p:spTgt spid="22"/>
                                        </p:tgtEl>
                                      </p:cBhvr>
                                    </p:animEffect>
                                  </p:childTnLst>
                                </p:cTn>
                              </p:par>
                              <p:par>
                                <p:cTn id="30" presetID="10" presetClass="entr" presetSubtype="0" fill="hold"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30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63" presetClass="path" presetSubtype="0" accel="50000" decel="50000" fill="hold" nodeType="clickEffect">
                                  <p:stCondLst>
                                    <p:cond delay="0"/>
                                  </p:stCondLst>
                                  <p:childTnLst>
                                    <p:animMotion origin="layout" path="M 0.84584 -0.00555 L 1.20417 -0.00555 " pathEditMode="relative" rAng="0" ptsTypes="AA">
                                      <p:cBhvr>
                                        <p:cTn id="36" dur="3000" fill="hold"/>
                                        <p:tgtEl>
                                          <p:spTgt spid="40963"/>
                                        </p:tgtEl>
                                        <p:attrNameLst>
                                          <p:attrName>ppt_x</p:attrName>
                                          <p:attrName>ppt_y</p:attrName>
                                        </p:attrNameLst>
                                      </p:cBhvr>
                                      <p:rCtr x="17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22" grpId="0" animBg="1"/>
      <p:bldP spid="12" grpId="0" animBg="1"/>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http://www.aviewoncities.com/img/paris/kvefr1167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13" name="Rounded Rectangular Callout 12"/>
          <p:cNvSpPr/>
          <p:nvPr/>
        </p:nvSpPr>
        <p:spPr>
          <a:xfrm>
            <a:off x="1752600" y="3962400"/>
            <a:ext cx="1752600" cy="1600200"/>
          </a:xfrm>
          <a:prstGeom prst="wedgeRoundRectCallout">
            <a:avLst>
              <a:gd name="adj1" fmla="val -34906"/>
              <a:gd name="adj2" fmla="val 7017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a:xfrm>
            <a:off x="1752600" y="3962400"/>
            <a:ext cx="1828800" cy="1600438"/>
          </a:xfrm>
          <a:prstGeom prst="rect">
            <a:avLst/>
          </a:prstGeom>
          <a:noFill/>
        </p:spPr>
        <p:txBody>
          <a:bodyPr wrap="square" rtlCol="0">
            <a:spAutoFit/>
          </a:bodyPr>
          <a:lstStyle/>
          <a:p>
            <a:r>
              <a:rPr lang="en-US" sz="1400" dirty="0" smtClean="0">
                <a:solidFill>
                  <a:schemeClr val="bg1"/>
                </a:solidFill>
              </a:rPr>
              <a:t>The Grand Palais was built for the World Fair of 1900, which was hosted in Paris. The building is best known for its enormous glass roof.</a:t>
            </a:r>
          </a:p>
        </p:txBody>
      </p:sp>
      <p:sp>
        <p:nvSpPr>
          <p:cNvPr id="15" name="Rounded Rectangular Callout 14"/>
          <p:cNvSpPr/>
          <p:nvPr/>
        </p:nvSpPr>
        <p:spPr>
          <a:xfrm>
            <a:off x="4267200" y="3505200"/>
            <a:ext cx="2514600" cy="2057400"/>
          </a:xfrm>
          <a:prstGeom prst="wedgeRoundRectCallout">
            <a:avLst>
              <a:gd name="adj1" fmla="val -37038"/>
              <a:gd name="adj2" fmla="val 6838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4267200" y="3505200"/>
            <a:ext cx="2590800" cy="2003625"/>
          </a:xfrm>
          <a:prstGeom prst="rect">
            <a:avLst/>
          </a:prstGeom>
          <a:noFill/>
        </p:spPr>
        <p:txBody>
          <a:bodyPr wrap="square" rtlCol="0">
            <a:spAutoFit/>
          </a:bodyPr>
          <a:lstStyle/>
          <a:p>
            <a:r>
              <a:rPr lang="en-US" sz="1380" dirty="0" smtClean="0">
                <a:solidFill>
                  <a:schemeClr val="bg1"/>
                </a:solidFill>
              </a:rPr>
              <a:t>This palace with the Belle Epoque-style pinnacle boasts 9,400 tons of steel framework, 162,000 square feet of glass, and about 5,400 sq square feet  of galvanized iron/zinc roofing. This is why said building currently has the largest existing ironwork and glass structure in the world. </a:t>
            </a:r>
          </a:p>
        </p:txBody>
      </p:sp>
      <p:sp>
        <p:nvSpPr>
          <p:cNvPr id="22" name="Rounded Rectangular Callout 21"/>
          <p:cNvSpPr/>
          <p:nvPr/>
        </p:nvSpPr>
        <p:spPr>
          <a:xfrm>
            <a:off x="7162800" y="4267200"/>
            <a:ext cx="1828800" cy="1371600"/>
          </a:xfrm>
          <a:prstGeom prst="wedgeRoundRectCallout">
            <a:avLst>
              <a:gd name="adj1" fmla="val -37038"/>
              <a:gd name="adj2" fmla="val 6838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p:cNvSpPr txBox="1"/>
          <p:nvPr/>
        </p:nvSpPr>
        <p:spPr>
          <a:xfrm>
            <a:off x="7162800" y="4267200"/>
            <a:ext cx="1828800" cy="1384995"/>
          </a:xfrm>
          <a:prstGeom prst="rect">
            <a:avLst/>
          </a:prstGeom>
          <a:noFill/>
        </p:spPr>
        <p:txBody>
          <a:bodyPr wrap="square" rtlCol="0">
            <a:spAutoFit/>
          </a:bodyPr>
          <a:lstStyle/>
          <a:p>
            <a:r>
              <a:rPr lang="en-US" sz="1400" dirty="0" smtClean="0">
                <a:solidFill>
                  <a:schemeClr val="bg1"/>
                </a:solidFill>
              </a:rPr>
              <a:t>The exterior however, is made of stone and features beautiful colored mosaics and intricately sculpted statues.</a:t>
            </a:r>
          </a:p>
        </p:txBody>
      </p:sp>
      <p:pic>
        <p:nvPicPr>
          <p:cNvPr id="40963" name="Picture 3" descr="C:\Documents and Settings\Beonca\Local Settings\Temporary Internet Files\Content.IE5\HBTWGO1K\MM900356712[1].gif"/>
          <p:cNvPicPr>
            <a:picLocks noChangeAspect="1" noChangeArrowheads="1" noCrop="1"/>
          </p:cNvPicPr>
          <p:nvPr/>
        </p:nvPicPr>
        <p:blipFill>
          <a:blip r:embed="rId3" cstate="print"/>
          <a:srcRect/>
          <a:stretch>
            <a:fillRect/>
          </a:stretch>
        </p:blipFill>
        <p:spPr bwMode="auto">
          <a:xfrm flipH="1">
            <a:off x="-1676400" y="5410200"/>
            <a:ext cx="1447800" cy="1447800"/>
          </a:xfrm>
          <a:prstGeom prst="rect">
            <a:avLst/>
          </a:prstGeom>
          <a:noFill/>
        </p:spPr>
      </p:pic>
      <p:sp>
        <p:nvSpPr>
          <p:cNvPr id="11" name="Title 10"/>
          <p:cNvSpPr>
            <a:spLocks noGrp="1"/>
          </p:cNvSpPr>
          <p:nvPr>
            <p:ph type="title"/>
          </p:nvPr>
        </p:nvSpPr>
        <p:spPr/>
        <p:txBody>
          <a:bodyPr/>
          <a:lstStyle/>
          <a:p>
            <a:r>
              <a:rPr lang="en-US" dirty="0" smtClean="0"/>
              <a:t>Grand Palais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0 0  L 0.25 0  E" pathEditMode="relative" ptsTypes="">
                                      <p:cBhvr>
                                        <p:cTn id="6" dur="3000" fill="hold"/>
                                        <p:tgtEl>
                                          <p:spTgt spid="40963"/>
                                        </p:tgtEl>
                                        <p:attrNameLst>
                                          <p:attrName>ppt_x</p:attrName>
                                          <p:attrName>ppt_y</p:attrName>
                                        </p:attrNameLst>
                                      </p:cBhvr>
                                    </p:animMotion>
                                  </p:childTnLst>
                                </p:cTn>
                              </p:par>
                              <p:par>
                                <p:cTn id="7" presetID="10"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animEffect transition="in" filter="fade">
                                      <p:cBhvr>
                                        <p:cTn id="9" dur="3000"/>
                                        <p:tgtEl>
                                          <p:spTgt spid="13"/>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30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63" presetClass="path" presetSubtype="0" accel="50000" decel="50000" fill="hold" nodeType="clickEffect">
                                  <p:stCondLst>
                                    <p:cond delay="0"/>
                                  </p:stCondLst>
                                  <p:childTnLst>
                                    <p:animMotion origin="layout" path="M 0.25 0 L 0.53333 -0.01111 " pathEditMode="relative" rAng="0" ptsTypes="AA">
                                      <p:cBhvr>
                                        <p:cTn id="16" dur="3000" fill="hold"/>
                                        <p:tgtEl>
                                          <p:spTgt spid="40963"/>
                                        </p:tgtEl>
                                        <p:attrNameLst>
                                          <p:attrName>ppt_x</p:attrName>
                                          <p:attrName>ppt_y</p:attrName>
                                        </p:attrNameLst>
                                      </p:cBhvr>
                                      <p:rCtr x="142" y="-6"/>
                                    </p:animMotion>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3000"/>
                                        <p:tgtEl>
                                          <p:spTgt spid="1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30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63" presetClass="path" presetSubtype="0" accel="50000" decel="50000" fill="hold" nodeType="clickEffect">
                                  <p:stCondLst>
                                    <p:cond delay="0"/>
                                  </p:stCondLst>
                                  <p:childTnLst>
                                    <p:animMotion origin="layout" path="M 0.52917 -0.00555 L 0.84584 -0.00555 " pathEditMode="relative" rAng="0" ptsTypes="AA">
                                      <p:cBhvr>
                                        <p:cTn id="26" dur="3000" fill="hold"/>
                                        <p:tgtEl>
                                          <p:spTgt spid="40963"/>
                                        </p:tgtEl>
                                        <p:attrNameLst>
                                          <p:attrName>ppt_x</p:attrName>
                                          <p:attrName>ppt_y</p:attrName>
                                        </p:attrNameLst>
                                      </p:cBhvr>
                                      <p:rCtr x="158" y="0"/>
                                    </p:animMotion>
                                  </p:childTnLst>
                                </p:cTn>
                              </p:par>
                              <p:par>
                                <p:cTn id="27" presetID="10"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3000"/>
                                        <p:tgtEl>
                                          <p:spTgt spid="22"/>
                                        </p:tgtEl>
                                      </p:cBhvr>
                                    </p:animEffect>
                                  </p:childTnLst>
                                </p:cTn>
                              </p:par>
                              <p:par>
                                <p:cTn id="30" presetID="10" presetClass="entr" presetSubtype="0" fill="hold"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30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63" presetClass="path" presetSubtype="0" accel="50000" decel="50000" fill="hold" nodeType="clickEffect">
                                  <p:stCondLst>
                                    <p:cond delay="0"/>
                                  </p:stCondLst>
                                  <p:childTnLst>
                                    <p:animMotion origin="layout" path="M 0.84584 -0.00555 L 1.20417 -0.00555 " pathEditMode="relative" rAng="0" ptsTypes="AA">
                                      <p:cBhvr>
                                        <p:cTn id="36" dur="3000" fill="hold"/>
                                        <p:tgtEl>
                                          <p:spTgt spid="40963"/>
                                        </p:tgtEl>
                                        <p:attrNameLst>
                                          <p:attrName>ppt_x</p:attrName>
                                          <p:attrName>ppt_y</p:attrName>
                                        </p:attrNameLst>
                                      </p:cBhvr>
                                      <p:rCtr x="17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animBg="1"/>
      <p:bldP spid="16" grpId="0"/>
      <p:bldP spid="2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www.aviewoncities.com/img/paris/kvefr1169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13" name="Rounded Rectangular Callout 12"/>
          <p:cNvSpPr/>
          <p:nvPr/>
        </p:nvSpPr>
        <p:spPr>
          <a:xfrm>
            <a:off x="1371600" y="3657600"/>
            <a:ext cx="2286000" cy="1828800"/>
          </a:xfrm>
          <a:prstGeom prst="wedgeRoundRectCallout">
            <a:avLst>
              <a:gd name="adj1" fmla="val -24906"/>
              <a:gd name="adj2" fmla="val 6429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a:xfrm>
            <a:off x="1371600" y="3657600"/>
            <a:ext cx="2362200" cy="1791260"/>
          </a:xfrm>
          <a:prstGeom prst="rect">
            <a:avLst/>
          </a:prstGeom>
          <a:noFill/>
        </p:spPr>
        <p:txBody>
          <a:bodyPr wrap="square" rtlCol="0">
            <a:spAutoFit/>
          </a:bodyPr>
          <a:lstStyle/>
          <a:p>
            <a:r>
              <a:rPr lang="en-US" sz="1380" dirty="0" smtClean="0">
                <a:solidFill>
                  <a:schemeClr val="bg1"/>
                </a:solidFill>
              </a:rPr>
              <a:t>For more than 100 years, the Grand Palais has been a public exhibition hall and host to a variety of grand events; you'll see everything here from antique car shows to fashion extravaganzas from some of Paris's top designers.</a:t>
            </a:r>
          </a:p>
        </p:txBody>
      </p:sp>
      <p:sp>
        <p:nvSpPr>
          <p:cNvPr id="15" name="Rounded Rectangular Callout 14"/>
          <p:cNvSpPr/>
          <p:nvPr/>
        </p:nvSpPr>
        <p:spPr>
          <a:xfrm>
            <a:off x="4267200" y="3886200"/>
            <a:ext cx="2209800" cy="1676400"/>
          </a:xfrm>
          <a:prstGeom prst="wedgeRoundRectCallout">
            <a:avLst>
              <a:gd name="adj1" fmla="val -37038"/>
              <a:gd name="adj2" fmla="val 6838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4267200" y="3886200"/>
            <a:ext cx="2209800" cy="1600438"/>
          </a:xfrm>
          <a:prstGeom prst="rect">
            <a:avLst/>
          </a:prstGeom>
          <a:noFill/>
        </p:spPr>
        <p:txBody>
          <a:bodyPr wrap="square" rtlCol="0">
            <a:spAutoFit/>
          </a:bodyPr>
          <a:lstStyle/>
          <a:p>
            <a:r>
              <a:rPr lang="en-US" sz="1400" dirty="0" smtClean="0">
                <a:solidFill>
                  <a:schemeClr val="bg1"/>
                </a:solidFill>
              </a:rPr>
              <a:t>There are actually three different areas in the Grand Palais, each with a different entrance: the Palais de la Découverte (a science museum) is at the Avenue Franklin Roosevelt…</a:t>
            </a:r>
            <a:endParaRPr lang="en-US" sz="1380" dirty="0" smtClean="0">
              <a:solidFill>
                <a:schemeClr val="bg1"/>
              </a:solidFill>
            </a:endParaRPr>
          </a:p>
        </p:txBody>
      </p:sp>
      <p:sp>
        <p:nvSpPr>
          <p:cNvPr id="22" name="Rounded Rectangular Callout 21"/>
          <p:cNvSpPr/>
          <p:nvPr/>
        </p:nvSpPr>
        <p:spPr>
          <a:xfrm>
            <a:off x="6781800" y="3886200"/>
            <a:ext cx="2209800" cy="1676400"/>
          </a:xfrm>
          <a:prstGeom prst="wedgeRoundRectCallout">
            <a:avLst>
              <a:gd name="adj1" fmla="val -23650"/>
              <a:gd name="adj2" fmla="val 5955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p:cNvSpPr txBox="1"/>
          <p:nvPr/>
        </p:nvSpPr>
        <p:spPr>
          <a:xfrm>
            <a:off x="6781800" y="3886200"/>
            <a:ext cx="2362200" cy="1600438"/>
          </a:xfrm>
          <a:prstGeom prst="rect">
            <a:avLst/>
          </a:prstGeom>
          <a:noFill/>
        </p:spPr>
        <p:txBody>
          <a:bodyPr wrap="square" rtlCol="0">
            <a:spAutoFit/>
          </a:bodyPr>
          <a:lstStyle/>
          <a:p>
            <a:r>
              <a:rPr lang="en-US" sz="1400" dirty="0" smtClean="0">
                <a:solidFill>
                  <a:schemeClr val="bg1"/>
                </a:solidFill>
              </a:rPr>
              <a:t>… the Galeries National du Grand Palais (an exposition hall) has an entrance at the Clémenceau Square and the entrance to the Nef du Grand Palais (an event hall) is at the Avenue Winston Churchill. </a:t>
            </a:r>
          </a:p>
        </p:txBody>
      </p:sp>
      <p:pic>
        <p:nvPicPr>
          <p:cNvPr id="40963" name="Picture 3" descr="C:\Documents and Settings\Beonca\Local Settings\Temporary Internet Files\Content.IE5\HBTWGO1K\MM900356712[1].gif"/>
          <p:cNvPicPr>
            <a:picLocks noChangeAspect="1" noChangeArrowheads="1" noCrop="1"/>
          </p:cNvPicPr>
          <p:nvPr/>
        </p:nvPicPr>
        <p:blipFill>
          <a:blip r:embed="rId3" cstate="print"/>
          <a:srcRect/>
          <a:stretch>
            <a:fillRect/>
          </a:stretch>
        </p:blipFill>
        <p:spPr bwMode="auto">
          <a:xfrm flipH="1">
            <a:off x="-1676400" y="5410200"/>
            <a:ext cx="1447800" cy="1447800"/>
          </a:xfrm>
          <a:prstGeom prst="rect">
            <a:avLst/>
          </a:prstGeom>
          <a:noFill/>
        </p:spPr>
      </p:pic>
      <p:sp>
        <p:nvSpPr>
          <p:cNvPr id="11" name="Title 10"/>
          <p:cNvSpPr>
            <a:spLocks noGrp="1"/>
          </p:cNvSpPr>
          <p:nvPr>
            <p:ph type="title"/>
          </p:nvPr>
        </p:nvSpPr>
        <p:spPr/>
        <p:txBody>
          <a:bodyPr/>
          <a:lstStyle/>
          <a:p>
            <a:r>
              <a:rPr lang="en-US" dirty="0" smtClean="0"/>
              <a:t>Grand Palais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0 0  L 0.25 0  E" pathEditMode="relative" ptsTypes="">
                                      <p:cBhvr>
                                        <p:cTn id="6" dur="3000" fill="hold"/>
                                        <p:tgtEl>
                                          <p:spTgt spid="40963"/>
                                        </p:tgtEl>
                                        <p:attrNameLst>
                                          <p:attrName>ppt_x</p:attrName>
                                          <p:attrName>ppt_y</p:attrName>
                                        </p:attrNameLst>
                                      </p:cBhvr>
                                    </p:animMotion>
                                  </p:childTnLst>
                                </p:cTn>
                              </p:par>
                              <p:par>
                                <p:cTn id="7" presetID="10"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animEffect transition="in" filter="fade">
                                      <p:cBhvr>
                                        <p:cTn id="9" dur="3000"/>
                                        <p:tgtEl>
                                          <p:spTgt spid="13"/>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30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63" presetClass="path" presetSubtype="0" accel="50000" decel="50000" fill="hold" nodeType="clickEffect">
                                  <p:stCondLst>
                                    <p:cond delay="0"/>
                                  </p:stCondLst>
                                  <p:childTnLst>
                                    <p:animMotion origin="layout" path="M 0.25 0 L 0.53333 -0.01111 " pathEditMode="relative" rAng="0" ptsTypes="AA">
                                      <p:cBhvr>
                                        <p:cTn id="16" dur="3000" fill="hold"/>
                                        <p:tgtEl>
                                          <p:spTgt spid="40963"/>
                                        </p:tgtEl>
                                        <p:attrNameLst>
                                          <p:attrName>ppt_x</p:attrName>
                                          <p:attrName>ppt_y</p:attrName>
                                        </p:attrNameLst>
                                      </p:cBhvr>
                                      <p:rCtr x="142" y="-6"/>
                                    </p:animMotion>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3000"/>
                                        <p:tgtEl>
                                          <p:spTgt spid="1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30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63" presetClass="path" presetSubtype="0" accel="50000" decel="50000" fill="hold" nodeType="clickEffect">
                                  <p:stCondLst>
                                    <p:cond delay="0"/>
                                  </p:stCondLst>
                                  <p:childTnLst>
                                    <p:animMotion origin="layout" path="M 0.52917 -0.00555 L 0.84584 -0.00555 " pathEditMode="relative" rAng="0" ptsTypes="AA">
                                      <p:cBhvr>
                                        <p:cTn id="26" dur="3000" fill="hold"/>
                                        <p:tgtEl>
                                          <p:spTgt spid="40963"/>
                                        </p:tgtEl>
                                        <p:attrNameLst>
                                          <p:attrName>ppt_x</p:attrName>
                                          <p:attrName>ppt_y</p:attrName>
                                        </p:attrNameLst>
                                      </p:cBhvr>
                                      <p:rCtr x="158" y="0"/>
                                    </p:animMotion>
                                  </p:childTnLst>
                                </p:cTn>
                              </p:par>
                              <p:par>
                                <p:cTn id="27" presetID="10"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3000"/>
                                        <p:tgtEl>
                                          <p:spTgt spid="22"/>
                                        </p:tgtEl>
                                      </p:cBhvr>
                                    </p:animEffect>
                                  </p:childTnLst>
                                </p:cTn>
                              </p:par>
                              <p:par>
                                <p:cTn id="30" presetID="10" presetClass="entr" presetSubtype="0" fill="hold"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30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63" presetClass="path" presetSubtype="0" accel="50000" decel="50000" fill="hold" nodeType="clickEffect">
                                  <p:stCondLst>
                                    <p:cond delay="0"/>
                                  </p:stCondLst>
                                  <p:childTnLst>
                                    <p:animMotion origin="layout" path="M 0.84584 -0.00555 L 1.20417 -0.00555 " pathEditMode="relative" rAng="0" ptsTypes="AA">
                                      <p:cBhvr>
                                        <p:cTn id="36" dur="3000" fill="hold"/>
                                        <p:tgtEl>
                                          <p:spTgt spid="40963"/>
                                        </p:tgtEl>
                                        <p:attrNameLst>
                                          <p:attrName>ppt_x</p:attrName>
                                          <p:attrName>ppt_y</p:attrName>
                                        </p:attrNameLst>
                                      </p:cBhvr>
                                      <p:rCtr x="17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animBg="1"/>
      <p:bldP spid="16" grpId="0"/>
      <p:bldP spid="2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4" name="Picture 4" descr="http://www.aviewoncities.com/img/paris/kvefr1458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15" name="Rounded Rectangular Callout 14"/>
          <p:cNvSpPr/>
          <p:nvPr/>
        </p:nvSpPr>
        <p:spPr>
          <a:xfrm>
            <a:off x="1752600" y="4191000"/>
            <a:ext cx="1981200" cy="1524000"/>
          </a:xfrm>
          <a:prstGeom prst="wedgeRoundRectCallout">
            <a:avLst>
              <a:gd name="adj1" fmla="val -36395"/>
              <a:gd name="adj2" fmla="val 6162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1752600" y="4191000"/>
            <a:ext cx="2057400" cy="1600438"/>
          </a:xfrm>
          <a:prstGeom prst="rect">
            <a:avLst/>
          </a:prstGeom>
          <a:noFill/>
        </p:spPr>
        <p:txBody>
          <a:bodyPr wrap="square" rtlCol="0">
            <a:spAutoFit/>
          </a:bodyPr>
          <a:lstStyle/>
          <a:p>
            <a:r>
              <a:rPr lang="en-US" sz="1380" dirty="0" smtClean="0">
                <a:solidFill>
                  <a:schemeClr val="bg1"/>
                </a:solidFill>
              </a:rPr>
              <a:t>The name défense originates from the monument 'La Défense de Paris', which was erected at this site in 1883 to commemorate the war of 1870.</a:t>
            </a:r>
          </a:p>
        </p:txBody>
      </p:sp>
      <p:sp>
        <p:nvSpPr>
          <p:cNvPr id="18" name="Rounded Rectangular Callout 17"/>
          <p:cNvSpPr/>
          <p:nvPr/>
        </p:nvSpPr>
        <p:spPr>
          <a:xfrm>
            <a:off x="6934200" y="3505200"/>
            <a:ext cx="2057400" cy="2057400"/>
          </a:xfrm>
          <a:prstGeom prst="wedgeRoundRectCallout">
            <a:avLst>
              <a:gd name="adj1" fmla="val -33128"/>
              <a:gd name="adj2" fmla="val 5841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p:cNvSpPr txBox="1"/>
          <p:nvPr/>
        </p:nvSpPr>
        <p:spPr>
          <a:xfrm>
            <a:off x="6934200" y="3505200"/>
            <a:ext cx="2209800" cy="2031325"/>
          </a:xfrm>
          <a:prstGeom prst="rect">
            <a:avLst/>
          </a:prstGeom>
          <a:noFill/>
        </p:spPr>
        <p:txBody>
          <a:bodyPr wrap="square" rtlCol="0">
            <a:spAutoFit/>
          </a:bodyPr>
          <a:lstStyle/>
          <a:p>
            <a:r>
              <a:rPr lang="en-US" sz="1400" dirty="0" smtClean="0">
                <a:solidFill>
                  <a:schemeClr val="bg1"/>
                </a:solidFill>
              </a:rPr>
              <a:t>However, as most companies started to press for taller office towers the result of this development is a mix of mostly cheap towers of different heights. The tallest of them, the GAN tower, measured 589 ft (179 meters). </a:t>
            </a:r>
          </a:p>
        </p:txBody>
      </p:sp>
      <p:sp>
        <p:nvSpPr>
          <p:cNvPr id="20" name="Rounded Rectangular Callout 19"/>
          <p:cNvSpPr/>
          <p:nvPr/>
        </p:nvSpPr>
        <p:spPr>
          <a:xfrm>
            <a:off x="4419600" y="4038600"/>
            <a:ext cx="1828800" cy="1600200"/>
          </a:xfrm>
          <a:prstGeom prst="wedgeRoundRectCallout">
            <a:avLst>
              <a:gd name="adj1" fmla="val -35266"/>
              <a:gd name="adj2" fmla="val 6280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p:cNvSpPr txBox="1"/>
          <p:nvPr/>
        </p:nvSpPr>
        <p:spPr>
          <a:xfrm>
            <a:off x="4419600" y="4038600"/>
            <a:ext cx="1828800" cy="1600438"/>
          </a:xfrm>
          <a:prstGeom prst="rect">
            <a:avLst/>
          </a:prstGeom>
          <a:noFill/>
        </p:spPr>
        <p:txBody>
          <a:bodyPr wrap="square" rtlCol="0">
            <a:spAutoFit/>
          </a:bodyPr>
          <a:lstStyle/>
          <a:p>
            <a:r>
              <a:rPr lang="en-US" sz="1400" dirty="0" smtClean="0">
                <a:solidFill>
                  <a:schemeClr val="bg1"/>
                </a:solidFill>
              </a:rPr>
              <a:t>In 1951, the Défense site was chosen as an office center and in 1964, a plan was approved to have 20 office towers of 25 stories each.</a:t>
            </a:r>
          </a:p>
        </p:txBody>
      </p:sp>
      <p:pic>
        <p:nvPicPr>
          <p:cNvPr id="40963" name="Picture 3" descr="C:\Documents and Settings\Beonca\Local Settings\Temporary Internet Files\Content.IE5\HBTWGO1K\MM900356712[1].gif"/>
          <p:cNvPicPr>
            <a:picLocks noChangeAspect="1" noChangeArrowheads="1" noCrop="1"/>
          </p:cNvPicPr>
          <p:nvPr/>
        </p:nvPicPr>
        <p:blipFill>
          <a:blip r:embed="rId3" cstate="print"/>
          <a:srcRect/>
          <a:stretch>
            <a:fillRect/>
          </a:stretch>
        </p:blipFill>
        <p:spPr bwMode="auto">
          <a:xfrm flipH="1">
            <a:off x="-1676400" y="5410200"/>
            <a:ext cx="1447800" cy="1447800"/>
          </a:xfrm>
          <a:prstGeom prst="rect">
            <a:avLst/>
          </a:prstGeom>
          <a:noFill/>
        </p:spPr>
      </p:pic>
      <p:sp>
        <p:nvSpPr>
          <p:cNvPr id="12" name="Title 11"/>
          <p:cNvSpPr>
            <a:spLocks noGrp="1"/>
          </p:cNvSpPr>
          <p:nvPr>
            <p:ph type="title"/>
          </p:nvPr>
        </p:nvSpPr>
        <p:spPr/>
        <p:txBody>
          <a:bodyPr/>
          <a:lstStyle/>
          <a:p>
            <a:r>
              <a:rPr lang="en-US" dirty="0" smtClean="0">
                <a:solidFill>
                  <a:schemeClr val="bg1"/>
                </a:solidFill>
              </a:rPr>
              <a:t>La Défense</a:t>
            </a:r>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0 0  L 0.25 0  E" pathEditMode="relative" ptsTypes="">
                                      <p:cBhvr>
                                        <p:cTn id="6" dur="3000" fill="hold"/>
                                        <p:tgtEl>
                                          <p:spTgt spid="40963"/>
                                        </p:tgtEl>
                                        <p:attrNameLst>
                                          <p:attrName>ppt_x</p:attrName>
                                          <p:attrName>ppt_y</p:attrName>
                                        </p:attrNameLst>
                                      </p:cBhvr>
                                    </p:animMotion>
                                  </p:childTnLst>
                                </p:cTn>
                              </p:par>
                              <p:par>
                                <p:cTn id="7" presetID="10"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animEffect transition="in" filter="fade">
                                      <p:cBhvr>
                                        <p:cTn id="9" dur="3000"/>
                                        <p:tgtEl>
                                          <p:spTgt spid="15"/>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30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63" presetClass="path" presetSubtype="0" accel="50000" decel="50000" fill="hold" nodeType="clickEffect">
                                  <p:stCondLst>
                                    <p:cond delay="0"/>
                                  </p:stCondLst>
                                  <p:childTnLst>
                                    <p:animMotion origin="layout" path="M 0.25 2.97872E-6 L 0.52917 -0.00555 " pathEditMode="relative" rAng="0" ptsTypes="AA">
                                      <p:cBhvr>
                                        <p:cTn id="16" dur="3000" fill="hold"/>
                                        <p:tgtEl>
                                          <p:spTgt spid="40963"/>
                                        </p:tgtEl>
                                        <p:attrNameLst>
                                          <p:attrName>ppt_x</p:attrName>
                                          <p:attrName>ppt_y</p:attrName>
                                        </p:attrNameLst>
                                      </p:cBhvr>
                                      <p:rCtr x="140" y="-3"/>
                                    </p:animMotion>
                                  </p:childTnLst>
                                </p:cTn>
                              </p:par>
                              <p:par>
                                <p:cTn id="17" presetID="10"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3000"/>
                                        <p:tgtEl>
                                          <p:spTgt spid="2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30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63" presetClass="path" presetSubtype="0" accel="50000" decel="50000" fill="hold" nodeType="clickEffect">
                                  <p:stCondLst>
                                    <p:cond delay="0"/>
                                  </p:stCondLst>
                                  <p:childTnLst>
                                    <p:animMotion origin="layout" path="M 0.52917 -0.00555 L 0.84584 -0.00555 " pathEditMode="relative" rAng="0" ptsTypes="AA">
                                      <p:cBhvr>
                                        <p:cTn id="26" dur="3000" fill="hold"/>
                                        <p:tgtEl>
                                          <p:spTgt spid="40963"/>
                                        </p:tgtEl>
                                        <p:attrNameLst>
                                          <p:attrName>ppt_x</p:attrName>
                                          <p:attrName>ppt_y</p:attrName>
                                        </p:attrNameLst>
                                      </p:cBhvr>
                                      <p:rCtr x="158" y="0"/>
                                    </p:animMotion>
                                  </p:childTnLst>
                                </p:cTn>
                              </p:par>
                              <p:par>
                                <p:cTn id="27" presetID="10"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3000"/>
                                        <p:tgtEl>
                                          <p:spTgt spid="1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30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63" presetClass="path" presetSubtype="0" accel="50000" decel="50000" fill="hold" nodeType="clickEffect">
                                  <p:stCondLst>
                                    <p:cond delay="0"/>
                                  </p:stCondLst>
                                  <p:childTnLst>
                                    <p:animMotion origin="layout" path="M 0.84584 -0.00555 L 1.20417 -0.00555 " pathEditMode="relative" rAng="0" ptsTypes="AA">
                                      <p:cBhvr>
                                        <p:cTn id="36" dur="3000" fill="hold"/>
                                        <p:tgtEl>
                                          <p:spTgt spid="40963"/>
                                        </p:tgtEl>
                                        <p:attrNameLst>
                                          <p:attrName>ppt_x</p:attrName>
                                          <p:attrName>ppt_y</p:attrName>
                                        </p:attrNameLst>
                                      </p:cBhvr>
                                      <p:rCtr x="17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8" grpId="0" animBg="1"/>
      <p:bldP spid="19" grpId="0"/>
      <p:bldP spid="20" grpId="0" animBg="1"/>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http://www.aviewoncities.com/img/paris/kvefr1443s.jpg"/>
          <p:cNvPicPr>
            <a:picLocks noChangeAspect="1" noChangeArrowheads="1"/>
          </p:cNvPicPr>
          <p:nvPr/>
        </p:nvPicPr>
        <p:blipFill>
          <a:blip r:embed="rId2" cstate="print"/>
          <a:srcRect/>
          <a:stretch>
            <a:fillRect/>
          </a:stretch>
        </p:blipFill>
        <p:spPr bwMode="auto">
          <a:xfrm>
            <a:off x="0" y="0"/>
            <a:ext cx="9144000" cy="7010400"/>
          </a:xfrm>
          <a:prstGeom prst="rect">
            <a:avLst/>
          </a:prstGeom>
          <a:noFill/>
        </p:spPr>
      </p:pic>
      <p:sp>
        <p:nvSpPr>
          <p:cNvPr id="15" name="Rounded Rectangular Callout 14"/>
          <p:cNvSpPr/>
          <p:nvPr/>
        </p:nvSpPr>
        <p:spPr>
          <a:xfrm>
            <a:off x="1828800" y="4191000"/>
            <a:ext cx="1981200" cy="1600200"/>
          </a:xfrm>
          <a:prstGeom prst="wedgeRoundRectCallout">
            <a:avLst>
              <a:gd name="adj1" fmla="val -33002"/>
              <a:gd name="adj2" fmla="val 6339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1828800" y="4191000"/>
            <a:ext cx="2057400" cy="1578894"/>
          </a:xfrm>
          <a:prstGeom prst="rect">
            <a:avLst/>
          </a:prstGeom>
          <a:noFill/>
        </p:spPr>
        <p:txBody>
          <a:bodyPr wrap="square" rtlCol="0">
            <a:spAutoFit/>
          </a:bodyPr>
          <a:lstStyle/>
          <a:p>
            <a:r>
              <a:rPr lang="en-US" sz="1380" dirty="0" smtClean="0">
                <a:solidFill>
                  <a:schemeClr val="bg1"/>
                </a:solidFill>
              </a:rPr>
              <a:t>At the entrance of the Défense is a counterweight for the Arc de Triomphe: The Tête Défense , also known as the Grande Arche de la Défense.</a:t>
            </a:r>
          </a:p>
        </p:txBody>
      </p:sp>
      <p:sp>
        <p:nvSpPr>
          <p:cNvPr id="18" name="Rounded Rectangular Callout 17"/>
          <p:cNvSpPr/>
          <p:nvPr/>
        </p:nvSpPr>
        <p:spPr>
          <a:xfrm>
            <a:off x="7010400" y="3505200"/>
            <a:ext cx="2133600" cy="2057400"/>
          </a:xfrm>
          <a:prstGeom prst="wedgeRoundRectCallout">
            <a:avLst>
              <a:gd name="adj1" fmla="val -37049"/>
              <a:gd name="adj2" fmla="val 6168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p:cNvSpPr txBox="1"/>
          <p:nvPr/>
        </p:nvSpPr>
        <p:spPr>
          <a:xfrm>
            <a:off x="7086600" y="3505200"/>
            <a:ext cx="2057400" cy="2031325"/>
          </a:xfrm>
          <a:prstGeom prst="rect">
            <a:avLst/>
          </a:prstGeom>
          <a:noFill/>
        </p:spPr>
        <p:txBody>
          <a:bodyPr wrap="square" rtlCol="0">
            <a:spAutoFit/>
          </a:bodyPr>
          <a:lstStyle/>
          <a:p>
            <a:r>
              <a:rPr lang="en-US" sz="1400" dirty="0" smtClean="0">
                <a:solidFill>
                  <a:schemeClr val="bg1"/>
                </a:solidFill>
              </a:rPr>
              <a:t>It is a 348 ft (106 meters tall and the sides of the cube contain offices. You can take an elevator to the top of the Arche de la Défense, from where there is a nice view on the city center which is only 4 km further.</a:t>
            </a:r>
          </a:p>
        </p:txBody>
      </p:sp>
      <p:sp>
        <p:nvSpPr>
          <p:cNvPr id="20" name="Rounded Rectangular Callout 19"/>
          <p:cNvSpPr/>
          <p:nvPr/>
        </p:nvSpPr>
        <p:spPr>
          <a:xfrm>
            <a:off x="4343400" y="3886200"/>
            <a:ext cx="2438400" cy="1752600"/>
          </a:xfrm>
          <a:prstGeom prst="wedgeRoundRectCallout">
            <a:avLst>
              <a:gd name="adj1" fmla="val -33678"/>
              <a:gd name="adj2" fmla="val 6700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p:cNvSpPr txBox="1"/>
          <p:nvPr/>
        </p:nvSpPr>
        <p:spPr>
          <a:xfrm>
            <a:off x="4343400" y="3886200"/>
            <a:ext cx="2514600" cy="1778949"/>
          </a:xfrm>
          <a:prstGeom prst="rect">
            <a:avLst/>
          </a:prstGeom>
          <a:noFill/>
        </p:spPr>
        <p:txBody>
          <a:bodyPr wrap="square" rtlCol="0">
            <a:spAutoFit/>
          </a:bodyPr>
          <a:lstStyle/>
          <a:p>
            <a:r>
              <a:rPr lang="en-US" sz="1370" dirty="0" smtClean="0">
                <a:solidFill>
                  <a:schemeClr val="bg1"/>
                </a:solidFill>
              </a:rPr>
              <a:t>The project to build the 'Grande Arche' (Great Arch) was initiated by the French president Mitterrand because wanted a XXth century version of the Arc de Triomphe, however, it looks more like a cube-shaped building than a triumphal arch.</a:t>
            </a:r>
          </a:p>
        </p:txBody>
      </p:sp>
      <p:pic>
        <p:nvPicPr>
          <p:cNvPr id="40963" name="Picture 3" descr="C:\Documents and Settings\Beonca\Local Settings\Temporary Internet Files\Content.IE5\HBTWGO1K\MM900356712[1].gif"/>
          <p:cNvPicPr>
            <a:picLocks noChangeAspect="1" noChangeArrowheads="1" noCrop="1"/>
          </p:cNvPicPr>
          <p:nvPr/>
        </p:nvPicPr>
        <p:blipFill>
          <a:blip r:embed="rId3" cstate="print"/>
          <a:srcRect/>
          <a:stretch>
            <a:fillRect/>
          </a:stretch>
        </p:blipFill>
        <p:spPr bwMode="auto">
          <a:xfrm flipH="1">
            <a:off x="-1676400" y="5410200"/>
            <a:ext cx="1447800" cy="1447800"/>
          </a:xfrm>
          <a:prstGeom prst="rect">
            <a:avLst/>
          </a:prstGeom>
          <a:noFill/>
        </p:spPr>
      </p:pic>
      <p:sp>
        <p:nvSpPr>
          <p:cNvPr id="11" name="Title 10"/>
          <p:cNvSpPr>
            <a:spLocks noGrp="1"/>
          </p:cNvSpPr>
          <p:nvPr>
            <p:ph type="title"/>
          </p:nvPr>
        </p:nvSpPr>
        <p:spPr/>
        <p:txBody>
          <a:bodyPr>
            <a:normAutofit/>
          </a:bodyPr>
          <a:lstStyle/>
          <a:p>
            <a:r>
              <a:rPr lang="fr-FR" dirty="0" smtClean="0"/>
              <a:t>Grande Arche de la Défense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0 0  L 0.25 0  E" pathEditMode="relative" ptsTypes="">
                                      <p:cBhvr>
                                        <p:cTn id="6" dur="3000" fill="hold"/>
                                        <p:tgtEl>
                                          <p:spTgt spid="40963"/>
                                        </p:tgtEl>
                                        <p:attrNameLst>
                                          <p:attrName>ppt_x</p:attrName>
                                          <p:attrName>ppt_y</p:attrName>
                                        </p:attrNameLst>
                                      </p:cBhvr>
                                    </p:animMotion>
                                  </p:childTnLst>
                                </p:cTn>
                              </p:par>
                              <p:par>
                                <p:cTn id="7" presetID="10"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animEffect transition="in" filter="fade">
                                      <p:cBhvr>
                                        <p:cTn id="9" dur="3000"/>
                                        <p:tgtEl>
                                          <p:spTgt spid="15"/>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30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63" presetClass="path" presetSubtype="0" accel="50000" decel="50000" fill="hold" nodeType="clickEffect">
                                  <p:stCondLst>
                                    <p:cond delay="0"/>
                                  </p:stCondLst>
                                  <p:childTnLst>
                                    <p:animMotion origin="layout" path="M 0.25 2.97872E-6 L 0.52917 -0.00555 " pathEditMode="relative" rAng="0" ptsTypes="AA">
                                      <p:cBhvr>
                                        <p:cTn id="16" dur="3000" fill="hold"/>
                                        <p:tgtEl>
                                          <p:spTgt spid="40963"/>
                                        </p:tgtEl>
                                        <p:attrNameLst>
                                          <p:attrName>ppt_x</p:attrName>
                                          <p:attrName>ppt_y</p:attrName>
                                        </p:attrNameLst>
                                      </p:cBhvr>
                                      <p:rCtr x="140" y="-3"/>
                                    </p:animMotion>
                                  </p:childTnLst>
                                </p:cTn>
                              </p:par>
                              <p:par>
                                <p:cTn id="17" presetID="10"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3000"/>
                                        <p:tgtEl>
                                          <p:spTgt spid="2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30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63" presetClass="path" presetSubtype="0" accel="50000" decel="50000" fill="hold" nodeType="clickEffect">
                                  <p:stCondLst>
                                    <p:cond delay="0"/>
                                  </p:stCondLst>
                                  <p:childTnLst>
                                    <p:animMotion origin="layout" path="M 0.52917 -0.00555 L 0.84584 -0.00555 " pathEditMode="relative" rAng="0" ptsTypes="AA">
                                      <p:cBhvr>
                                        <p:cTn id="26" dur="3000" fill="hold"/>
                                        <p:tgtEl>
                                          <p:spTgt spid="40963"/>
                                        </p:tgtEl>
                                        <p:attrNameLst>
                                          <p:attrName>ppt_x</p:attrName>
                                          <p:attrName>ppt_y</p:attrName>
                                        </p:attrNameLst>
                                      </p:cBhvr>
                                      <p:rCtr x="158" y="0"/>
                                    </p:animMotion>
                                  </p:childTnLst>
                                </p:cTn>
                              </p:par>
                              <p:par>
                                <p:cTn id="27" presetID="10"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3000"/>
                                        <p:tgtEl>
                                          <p:spTgt spid="1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30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63" presetClass="path" presetSubtype="0" accel="50000" decel="50000" fill="hold" nodeType="clickEffect">
                                  <p:stCondLst>
                                    <p:cond delay="0"/>
                                  </p:stCondLst>
                                  <p:childTnLst>
                                    <p:animMotion origin="layout" path="M 0.84584 -0.00555 L 1.20417 -0.00555 " pathEditMode="relative" rAng="0" ptsTypes="AA">
                                      <p:cBhvr>
                                        <p:cTn id="36" dur="3000" fill="hold"/>
                                        <p:tgtEl>
                                          <p:spTgt spid="40963"/>
                                        </p:tgtEl>
                                        <p:attrNameLst>
                                          <p:attrName>ppt_x</p:attrName>
                                          <p:attrName>ppt_y</p:attrName>
                                        </p:attrNameLst>
                                      </p:cBhvr>
                                      <p:rCtr x="17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8" grpId="0" animBg="1"/>
      <p:bldP spid="19" grpId="0"/>
      <p:bldP spid="20" grpId="0" animBg="1"/>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http://www.aviewoncities.com/img/paris/kvefr1408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15" name="Rounded Rectangular Callout 14"/>
          <p:cNvSpPr/>
          <p:nvPr/>
        </p:nvSpPr>
        <p:spPr>
          <a:xfrm>
            <a:off x="1447800" y="1600200"/>
            <a:ext cx="2362200" cy="1676400"/>
          </a:xfrm>
          <a:prstGeom prst="wedgeRoundRectCallout">
            <a:avLst>
              <a:gd name="adj1" fmla="val -33002"/>
              <a:gd name="adj2" fmla="val 6339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1524000" y="1600200"/>
            <a:ext cx="2209800" cy="1600438"/>
          </a:xfrm>
          <a:prstGeom prst="rect">
            <a:avLst/>
          </a:prstGeom>
          <a:noFill/>
        </p:spPr>
        <p:txBody>
          <a:bodyPr wrap="square" rtlCol="0">
            <a:spAutoFit/>
          </a:bodyPr>
          <a:lstStyle/>
          <a:p>
            <a:r>
              <a:rPr lang="en-US" sz="1400" dirty="0" smtClean="0">
                <a:solidFill>
                  <a:schemeClr val="bg1"/>
                </a:solidFill>
              </a:rPr>
              <a:t>Undeniably, Pont Alexandre III, which connects  the Grand and Petit Palais on the right bank with the Hôtel des Invalides on the left bank, is the city's most opulently decorated bridge.</a:t>
            </a:r>
          </a:p>
        </p:txBody>
      </p:sp>
      <p:sp>
        <p:nvSpPr>
          <p:cNvPr id="18" name="Rounded Rectangular Callout 17"/>
          <p:cNvSpPr/>
          <p:nvPr/>
        </p:nvSpPr>
        <p:spPr>
          <a:xfrm>
            <a:off x="6934200" y="838200"/>
            <a:ext cx="2209800" cy="2362200"/>
          </a:xfrm>
          <a:prstGeom prst="wedgeRoundRectCallout">
            <a:avLst>
              <a:gd name="adj1" fmla="val -29747"/>
              <a:gd name="adj2" fmla="val 6282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p:cNvSpPr txBox="1"/>
          <p:nvPr/>
        </p:nvSpPr>
        <p:spPr>
          <a:xfrm>
            <a:off x="6934200" y="914400"/>
            <a:ext cx="2209800" cy="2246769"/>
          </a:xfrm>
          <a:prstGeom prst="rect">
            <a:avLst/>
          </a:prstGeom>
          <a:noFill/>
        </p:spPr>
        <p:txBody>
          <a:bodyPr wrap="square" rtlCol="0">
            <a:spAutoFit/>
          </a:bodyPr>
          <a:lstStyle/>
          <a:p>
            <a:r>
              <a:rPr lang="en-US" sz="1400" dirty="0" smtClean="0">
                <a:solidFill>
                  <a:schemeClr val="bg1"/>
                </a:solidFill>
              </a:rPr>
              <a:t>Because of one of the requirements that the bridge should not obstruct the view on the Invalides and Champs-Elysées, it was a very low 132 ft (40 meters) wide bridge with a single 353 ft (107.5 meters) long span and a height of only 20 ft (6 meters).</a:t>
            </a:r>
          </a:p>
        </p:txBody>
      </p:sp>
      <p:sp>
        <p:nvSpPr>
          <p:cNvPr id="20" name="Rounded Rectangular Callout 19"/>
          <p:cNvSpPr/>
          <p:nvPr/>
        </p:nvSpPr>
        <p:spPr>
          <a:xfrm>
            <a:off x="4343400" y="1600200"/>
            <a:ext cx="2057400" cy="1676400"/>
          </a:xfrm>
          <a:prstGeom prst="wedgeRoundRectCallout">
            <a:avLst>
              <a:gd name="adj1" fmla="val -33678"/>
              <a:gd name="adj2" fmla="val 6700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p:cNvSpPr txBox="1"/>
          <p:nvPr/>
        </p:nvSpPr>
        <p:spPr>
          <a:xfrm>
            <a:off x="4343400" y="1600200"/>
            <a:ext cx="2057400" cy="1600438"/>
          </a:xfrm>
          <a:prstGeom prst="rect">
            <a:avLst/>
          </a:prstGeom>
          <a:noFill/>
        </p:spPr>
        <p:txBody>
          <a:bodyPr wrap="square" rtlCol="0">
            <a:spAutoFit/>
          </a:bodyPr>
          <a:lstStyle/>
          <a:p>
            <a:r>
              <a:rPr lang="en-US" sz="1400" dirty="0" smtClean="0">
                <a:solidFill>
                  <a:schemeClr val="bg1"/>
                </a:solidFill>
              </a:rPr>
              <a:t>The bridge - which was to symbolize Russian-French friendship - was named after Tsar Alexander III, the father of, Tsar Nicolas II, who laid the first stone in October 1896.</a:t>
            </a:r>
          </a:p>
        </p:txBody>
      </p:sp>
      <p:pic>
        <p:nvPicPr>
          <p:cNvPr id="40963" name="Picture 3" descr="C:\Documents and Settings\Beonca\Local Settings\Temporary Internet Files\Content.IE5\HBTWGO1K\MM900356712[1].gif"/>
          <p:cNvPicPr>
            <a:picLocks noChangeAspect="1" noChangeArrowheads="1" noCrop="1"/>
          </p:cNvPicPr>
          <p:nvPr/>
        </p:nvPicPr>
        <p:blipFill>
          <a:blip r:embed="rId3" cstate="print"/>
          <a:srcRect/>
          <a:stretch>
            <a:fillRect/>
          </a:stretch>
        </p:blipFill>
        <p:spPr bwMode="auto">
          <a:xfrm flipH="1">
            <a:off x="-1676400" y="3048000"/>
            <a:ext cx="1447800" cy="1447800"/>
          </a:xfrm>
          <a:prstGeom prst="rect">
            <a:avLst/>
          </a:prstGeom>
          <a:noFill/>
        </p:spPr>
      </p:pic>
      <p:sp>
        <p:nvSpPr>
          <p:cNvPr id="11" name="Title 10"/>
          <p:cNvSpPr>
            <a:spLocks noGrp="1"/>
          </p:cNvSpPr>
          <p:nvPr>
            <p:ph type="title"/>
          </p:nvPr>
        </p:nvSpPr>
        <p:spPr/>
        <p:txBody>
          <a:bodyPr/>
          <a:lstStyle/>
          <a:p>
            <a:r>
              <a:rPr lang="en-US" dirty="0" smtClean="0">
                <a:solidFill>
                  <a:schemeClr val="bg1"/>
                </a:solidFill>
              </a:rPr>
              <a:t>Pont Alexandre III</a:t>
            </a:r>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0 0  L 0.25 0  E" pathEditMode="relative" ptsTypes="">
                                      <p:cBhvr>
                                        <p:cTn id="6" dur="3000" fill="hold"/>
                                        <p:tgtEl>
                                          <p:spTgt spid="40963"/>
                                        </p:tgtEl>
                                        <p:attrNameLst>
                                          <p:attrName>ppt_x</p:attrName>
                                          <p:attrName>ppt_y</p:attrName>
                                        </p:attrNameLst>
                                      </p:cBhvr>
                                    </p:animMotion>
                                  </p:childTnLst>
                                </p:cTn>
                              </p:par>
                              <p:par>
                                <p:cTn id="7" presetID="10"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animEffect transition="in" filter="fade">
                                      <p:cBhvr>
                                        <p:cTn id="9" dur="3000"/>
                                        <p:tgtEl>
                                          <p:spTgt spid="15"/>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30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63" presetClass="path" presetSubtype="0" accel="50000" decel="50000" fill="hold" nodeType="clickEffect">
                                  <p:stCondLst>
                                    <p:cond delay="0"/>
                                  </p:stCondLst>
                                  <p:childTnLst>
                                    <p:animMotion origin="layout" path="M 0.25 2.97872E-6 L 0.52917 -0.00555 " pathEditMode="relative" rAng="0" ptsTypes="AA">
                                      <p:cBhvr>
                                        <p:cTn id="16" dur="3000" fill="hold"/>
                                        <p:tgtEl>
                                          <p:spTgt spid="40963"/>
                                        </p:tgtEl>
                                        <p:attrNameLst>
                                          <p:attrName>ppt_x</p:attrName>
                                          <p:attrName>ppt_y</p:attrName>
                                        </p:attrNameLst>
                                      </p:cBhvr>
                                      <p:rCtr x="140" y="-3"/>
                                    </p:animMotion>
                                  </p:childTnLst>
                                </p:cTn>
                              </p:par>
                              <p:par>
                                <p:cTn id="17" presetID="10"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3000"/>
                                        <p:tgtEl>
                                          <p:spTgt spid="2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30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63" presetClass="path" presetSubtype="0" accel="50000" decel="50000" fill="hold" nodeType="clickEffect">
                                  <p:stCondLst>
                                    <p:cond delay="0"/>
                                  </p:stCondLst>
                                  <p:childTnLst>
                                    <p:animMotion origin="layout" path="M 0.52917 -0.00555 L 0.84584 -0.00555 " pathEditMode="relative" rAng="0" ptsTypes="AA">
                                      <p:cBhvr>
                                        <p:cTn id="26" dur="3000" fill="hold"/>
                                        <p:tgtEl>
                                          <p:spTgt spid="40963"/>
                                        </p:tgtEl>
                                        <p:attrNameLst>
                                          <p:attrName>ppt_x</p:attrName>
                                          <p:attrName>ppt_y</p:attrName>
                                        </p:attrNameLst>
                                      </p:cBhvr>
                                      <p:rCtr x="158" y="0"/>
                                    </p:animMotion>
                                  </p:childTnLst>
                                </p:cTn>
                              </p:par>
                              <p:par>
                                <p:cTn id="27" presetID="10"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3000"/>
                                        <p:tgtEl>
                                          <p:spTgt spid="1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30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63" presetClass="path" presetSubtype="0" accel="50000" decel="50000" fill="hold" nodeType="clickEffect">
                                  <p:stCondLst>
                                    <p:cond delay="0"/>
                                  </p:stCondLst>
                                  <p:childTnLst>
                                    <p:animMotion origin="layout" path="M 0.84584 -0.00555 L 1.20417 -0.00555 " pathEditMode="relative" rAng="0" ptsTypes="AA">
                                      <p:cBhvr>
                                        <p:cTn id="36" dur="3000" fill="hold"/>
                                        <p:tgtEl>
                                          <p:spTgt spid="40963"/>
                                        </p:tgtEl>
                                        <p:attrNameLst>
                                          <p:attrName>ppt_x</p:attrName>
                                          <p:attrName>ppt_y</p:attrName>
                                        </p:attrNameLst>
                                      </p:cBhvr>
                                      <p:rCtr x="17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8" grpId="0" animBg="1"/>
      <p:bldP spid="19" grpId="0"/>
      <p:bldP spid="20" grpId="0" animBg="1"/>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 Bibliographique</a:t>
            </a:r>
            <a:endParaRPr lang="en-US" dirty="0"/>
          </a:p>
        </p:txBody>
      </p:sp>
      <p:sp>
        <p:nvSpPr>
          <p:cNvPr id="3" name="Content Placeholder 2"/>
          <p:cNvSpPr>
            <a:spLocks noGrp="1"/>
          </p:cNvSpPr>
          <p:nvPr>
            <p:ph idx="1"/>
          </p:nvPr>
        </p:nvSpPr>
        <p:spPr/>
        <p:txBody>
          <a:bodyPr/>
          <a:lstStyle/>
          <a:p>
            <a:r>
              <a:rPr lang="en-US" dirty="0" smtClean="0">
                <a:hlinkClick r:id="rId2"/>
              </a:rPr>
              <a:t>http://www.aviewoncities.com/paris/parisattractions.htm</a:t>
            </a:r>
            <a:endParaRPr lang="en-US" dirty="0" smtClean="0"/>
          </a:p>
          <a:p>
            <a:r>
              <a:rPr lang="en-US" dirty="0" smtClean="0">
                <a:hlinkClick r:id="rId3"/>
              </a:rPr>
              <a:t>http://www.offrench.net/photos/gallery-5.php</a:t>
            </a:r>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p:txBody>
          <a:bodyPr/>
          <a:lstStyle/>
          <a:p>
            <a:endParaRPr lang="en-US" dirty="0"/>
          </a:p>
        </p:txBody>
      </p:sp>
      <p:pic>
        <p:nvPicPr>
          <p:cNvPr id="40962" name="Picture 2" descr="http://www.aviewoncities.com/img/paris/kvefr1228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7" name="Rounded Rectangular Callout 6"/>
          <p:cNvSpPr/>
          <p:nvPr/>
        </p:nvSpPr>
        <p:spPr>
          <a:xfrm>
            <a:off x="1828800" y="4648200"/>
            <a:ext cx="1371600" cy="990600"/>
          </a:xfrm>
          <a:prstGeom prst="wedgeRoundRectCallout">
            <a:avLst>
              <a:gd name="adj1" fmla="val -43719"/>
              <a:gd name="adj2" fmla="val 8041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1905000" y="4724400"/>
            <a:ext cx="1219200" cy="784830"/>
          </a:xfrm>
          <a:prstGeom prst="rect">
            <a:avLst/>
          </a:prstGeom>
          <a:noFill/>
        </p:spPr>
        <p:txBody>
          <a:bodyPr wrap="square" rtlCol="0">
            <a:spAutoFit/>
          </a:bodyPr>
          <a:lstStyle/>
          <a:p>
            <a:r>
              <a:rPr lang="en-US" sz="1500" dirty="0" smtClean="0">
                <a:solidFill>
                  <a:schemeClr val="bg1"/>
                </a:solidFill>
              </a:rPr>
              <a:t>Bonjour, my name is Gabrielle!</a:t>
            </a:r>
            <a:endParaRPr lang="en-US" sz="1500" dirty="0">
              <a:solidFill>
                <a:schemeClr val="bg1"/>
              </a:solidFill>
            </a:endParaRPr>
          </a:p>
        </p:txBody>
      </p:sp>
      <p:sp>
        <p:nvSpPr>
          <p:cNvPr id="9" name="Rounded Rectangular Callout 8"/>
          <p:cNvSpPr/>
          <p:nvPr/>
        </p:nvSpPr>
        <p:spPr>
          <a:xfrm>
            <a:off x="4267200" y="4648200"/>
            <a:ext cx="1371600" cy="990600"/>
          </a:xfrm>
          <a:prstGeom prst="wedgeRoundRectCallout">
            <a:avLst>
              <a:gd name="adj1" fmla="val -43719"/>
              <a:gd name="adj2" fmla="val 8041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4343400" y="4648200"/>
            <a:ext cx="1219200" cy="1015663"/>
          </a:xfrm>
          <a:prstGeom prst="rect">
            <a:avLst/>
          </a:prstGeom>
          <a:noFill/>
        </p:spPr>
        <p:txBody>
          <a:bodyPr wrap="square" rtlCol="0">
            <a:spAutoFit/>
          </a:bodyPr>
          <a:lstStyle/>
          <a:p>
            <a:r>
              <a:rPr lang="en-US" sz="1500" dirty="0" smtClean="0">
                <a:solidFill>
                  <a:schemeClr val="bg1"/>
                </a:solidFill>
              </a:rPr>
              <a:t>Today we are going to go on a tour of Paris…</a:t>
            </a:r>
            <a:endParaRPr lang="en-US" sz="1500" dirty="0">
              <a:solidFill>
                <a:schemeClr val="bg1"/>
              </a:solidFill>
            </a:endParaRPr>
          </a:p>
        </p:txBody>
      </p:sp>
      <p:sp>
        <p:nvSpPr>
          <p:cNvPr id="11" name="Rounded Rectangular Callout 10"/>
          <p:cNvSpPr/>
          <p:nvPr/>
        </p:nvSpPr>
        <p:spPr>
          <a:xfrm>
            <a:off x="6629400" y="4648200"/>
            <a:ext cx="1371600" cy="990600"/>
          </a:xfrm>
          <a:prstGeom prst="wedgeRoundRectCallout">
            <a:avLst>
              <a:gd name="adj1" fmla="val -43719"/>
              <a:gd name="adj2" fmla="val 8041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p:cNvSpPr txBox="1"/>
          <p:nvPr/>
        </p:nvSpPr>
        <p:spPr>
          <a:xfrm>
            <a:off x="6705600" y="4724400"/>
            <a:ext cx="1219200" cy="784830"/>
          </a:xfrm>
          <a:prstGeom prst="rect">
            <a:avLst/>
          </a:prstGeom>
          <a:noFill/>
        </p:spPr>
        <p:txBody>
          <a:bodyPr wrap="square" rtlCol="0">
            <a:spAutoFit/>
          </a:bodyPr>
          <a:lstStyle/>
          <a:p>
            <a:r>
              <a:rPr lang="en-US" sz="1500" dirty="0" smtClean="0">
                <a:solidFill>
                  <a:schemeClr val="bg1"/>
                </a:solidFill>
              </a:rPr>
              <a:t>…starting with the  Eiffel Tower!</a:t>
            </a:r>
            <a:endParaRPr lang="en-US" sz="1500" dirty="0">
              <a:solidFill>
                <a:schemeClr val="bg1"/>
              </a:solidFill>
            </a:endParaRPr>
          </a:p>
        </p:txBody>
      </p:sp>
      <p:pic>
        <p:nvPicPr>
          <p:cNvPr id="40963" name="Picture 3" descr="C:\Documents and Settings\Beonca\Local Settings\Temporary Internet Files\Content.IE5\HBTWGO1K\MM900356712[1].gif"/>
          <p:cNvPicPr>
            <a:picLocks noChangeAspect="1" noChangeArrowheads="1" noCrop="1"/>
          </p:cNvPicPr>
          <p:nvPr/>
        </p:nvPicPr>
        <p:blipFill>
          <a:blip r:embed="rId3" cstate="print"/>
          <a:srcRect/>
          <a:stretch>
            <a:fillRect/>
          </a:stretch>
        </p:blipFill>
        <p:spPr bwMode="auto">
          <a:xfrm flipH="1">
            <a:off x="-1676400" y="5410200"/>
            <a:ext cx="1447800" cy="1447800"/>
          </a:xfrm>
          <a:prstGeom prst="rect">
            <a:avLst/>
          </a:prstGeom>
          <a:noFill/>
        </p:spPr>
      </p:pic>
      <p:sp>
        <p:nvSpPr>
          <p:cNvPr id="13" name="Title 12"/>
          <p:cNvSpPr>
            <a:spLocks noGrp="1"/>
          </p:cNvSpPr>
          <p:nvPr>
            <p:ph type="title"/>
          </p:nvPr>
        </p:nvSpPr>
        <p:spPr/>
        <p:txBody>
          <a:bodyPr/>
          <a:lstStyle/>
          <a:p>
            <a:r>
              <a:rPr lang="en-US" u="sng" dirty="0" smtClean="0">
                <a:solidFill>
                  <a:schemeClr val="bg1"/>
                </a:solidFill>
              </a:rPr>
              <a:t>Un tour de Paris</a:t>
            </a:r>
            <a:endParaRPr lang="en-US" u="sng"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0 0  L 0.25 0  E" pathEditMode="relative" ptsTypes="">
                                      <p:cBhvr>
                                        <p:cTn id="6" dur="3000" fill="hold"/>
                                        <p:tgtEl>
                                          <p:spTgt spid="40963"/>
                                        </p:tgtEl>
                                        <p:attrNameLst>
                                          <p:attrName>ppt_x</p:attrName>
                                          <p:attrName>ppt_y</p:attrName>
                                        </p:attrNameLst>
                                      </p:cBhvr>
                                    </p:animMotion>
                                  </p:childTnLst>
                                </p:cTn>
                              </p:par>
                              <p:par>
                                <p:cTn id="7" presetID="10"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animEffect transition="in" filter="fade">
                                      <p:cBhvr>
                                        <p:cTn id="9" dur="3000"/>
                                        <p:tgtEl>
                                          <p:spTgt spid="7"/>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3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63" presetClass="path" presetSubtype="0" accel="50000" decel="50000" fill="hold" nodeType="clickEffect">
                                  <p:stCondLst>
                                    <p:cond delay="0"/>
                                  </p:stCondLst>
                                  <p:childTnLst>
                                    <p:animMotion origin="layout" path="M 0.25 3.395E-6 L 0.5 3.395E-6 " pathEditMode="relative" rAng="0" ptsTypes="AA">
                                      <p:cBhvr>
                                        <p:cTn id="16" dur="3000" fill="hold"/>
                                        <p:tgtEl>
                                          <p:spTgt spid="40963"/>
                                        </p:tgtEl>
                                        <p:attrNameLst>
                                          <p:attrName>ppt_x</p:attrName>
                                          <p:attrName>ppt_y</p:attrName>
                                        </p:attrNameLst>
                                      </p:cBhvr>
                                      <p:rCtr x="125" y="0"/>
                                    </p:animMotion>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3000"/>
                                        <p:tgtEl>
                                          <p:spTgt spid="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30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63" presetClass="path" presetSubtype="0" accel="50000" decel="50000" fill="hold" nodeType="clickEffect">
                                  <p:stCondLst>
                                    <p:cond delay="0"/>
                                  </p:stCondLst>
                                  <p:childTnLst>
                                    <p:animMotion origin="layout" path="M 0.5 2.97872E-6 L 0.79584 -0.00555 " pathEditMode="relative" rAng="0" ptsTypes="AA">
                                      <p:cBhvr>
                                        <p:cTn id="26" dur="3000" fill="hold"/>
                                        <p:tgtEl>
                                          <p:spTgt spid="40963"/>
                                        </p:tgtEl>
                                        <p:attrNameLst>
                                          <p:attrName>ppt_x</p:attrName>
                                          <p:attrName>ppt_y</p:attrName>
                                        </p:attrNameLst>
                                      </p:cBhvr>
                                      <p:rCtr x="148" y="-3"/>
                                    </p:animMotion>
                                  </p:childTnLst>
                                </p:cTn>
                              </p:par>
                              <p:par>
                                <p:cTn id="27" presetID="10"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3000"/>
                                        <p:tgtEl>
                                          <p:spTgt spid="1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30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63" presetClass="path" presetSubtype="0" accel="50000" decel="50000" fill="hold" nodeType="clickEffect">
                                  <p:stCondLst>
                                    <p:cond delay="0"/>
                                  </p:stCondLst>
                                  <p:childTnLst>
                                    <p:animMotion origin="layout" path="M 0.79584 -0.00555 L 1.17917 -0.00555 " pathEditMode="relative" rAng="0" ptsTypes="AA">
                                      <p:cBhvr>
                                        <p:cTn id="36" dur="3000" fill="hold"/>
                                        <p:tgtEl>
                                          <p:spTgt spid="40963"/>
                                        </p:tgtEl>
                                        <p:attrNameLst>
                                          <p:attrName>ppt_x</p:attrName>
                                          <p:attrName>ppt_y</p:attrName>
                                        </p:attrNameLst>
                                      </p:cBhvr>
                                      <p:rCtr x="192"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animBg="1"/>
      <p:bldP spid="10" grpId="0"/>
      <p:bldP spid="11" grpId="0" animBg="1"/>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http://www.aviewoncities.com/img/paris/kvefr1244s.jpg"/>
          <p:cNvPicPr>
            <a:picLocks noChangeAspect="1" noChangeArrowheads="1"/>
          </p:cNvPicPr>
          <p:nvPr/>
        </p:nvPicPr>
        <p:blipFill>
          <a:blip r:embed="rId2" cstate="print"/>
          <a:srcRect/>
          <a:stretch>
            <a:fillRect/>
          </a:stretch>
        </p:blipFill>
        <p:spPr bwMode="auto">
          <a:xfrm>
            <a:off x="0" y="0"/>
            <a:ext cx="9144000" cy="7239000"/>
          </a:xfrm>
          <a:prstGeom prst="rect">
            <a:avLst/>
          </a:prstGeom>
          <a:noFill/>
        </p:spPr>
      </p:pic>
      <p:sp>
        <p:nvSpPr>
          <p:cNvPr id="13" name="Rounded Rectangular Callout 12"/>
          <p:cNvSpPr/>
          <p:nvPr/>
        </p:nvSpPr>
        <p:spPr>
          <a:xfrm>
            <a:off x="1600200" y="4038600"/>
            <a:ext cx="1752600" cy="1600200"/>
          </a:xfrm>
          <a:prstGeom prst="wedgeRoundRectCallout">
            <a:avLst>
              <a:gd name="adj1" fmla="val -34906"/>
              <a:gd name="adj2" fmla="val 7017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a:xfrm>
            <a:off x="1600200" y="4038600"/>
            <a:ext cx="1828800" cy="1477328"/>
          </a:xfrm>
          <a:prstGeom prst="rect">
            <a:avLst/>
          </a:prstGeom>
          <a:noFill/>
        </p:spPr>
        <p:txBody>
          <a:bodyPr wrap="square" rtlCol="0">
            <a:spAutoFit/>
          </a:bodyPr>
          <a:lstStyle/>
          <a:p>
            <a:r>
              <a:rPr lang="en-US" sz="1500" dirty="0" smtClean="0">
                <a:solidFill>
                  <a:schemeClr val="bg1"/>
                </a:solidFill>
              </a:rPr>
              <a:t>The Eiffel Tower was built for the World Exhibition in 1889, held in celebration of the French Revolution in 1789.</a:t>
            </a:r>
          </a:p>
        </p:txBody>
      </p:sp>
      <p:sp>
        <p:nvSpPr>
          <p:cNvPr id="15" name="Rounded Rectangular Callout 14"/>
          <p:cNvSpPr/>
          <p:nvPr/>
        </p:nvSpPr>
        <p:spPr>
          <a:xfrm>
            <a:off x="4267200" y="3962400"/>
            <a:ext cx="2057400" cy="1676400"/>
          </a:xfrm>
          <a:prstGeom prst="wedgeRoundRectCallout">
            <a:avLst>
              <a:gd name="adj1" fmla="val -37038"/>
              <a:gd name="adj2" fmla="val 6838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4343400" y="3962400"/>
            <a:ext cx="2057400" cy="1708160"/>
          </a:xfrm>
          <a:prstGeom prst="rect">
            <a:avLst/>
          </a:prstGeom>
          <a:noFill/>
        </p:spPr>
        <p:txBody>
          <a:bodyPr wrap="square" rtlCol="0">
            <a:spAutoFit/>
          </a:bodyPr>
          <a:lstStyle/>
          <a:p>
            <a:r>
              <a:rPr lang="en-US" sz="1500" dirty="0" smtClean="0">
                <a:solidFill>
                  <a:schemeClr val="bg1"/>
                </a:solidFill>
              </a:rPr>
              <a:t>At 984 ft tall (300 meters), the  tower was known as the world‘s tallest structure until the completion of the Chrysler Building in 1930.</a:t>
            </a:r>
          </a:p>
        </p:txBody>
      </p:sp>
      <p:sp>
        <p:nvSpPr>
          <p:cNvPr id="22" name="Rounded Rectangular Callout 21"/>
          <p:cNvSpPr/>
          <p:nvPr/>
        </p:nvSpPr>
        <p:spPr>
          <a:xfrm>
            <a:off x="7086600" y="4114800"/>
            <a:ext cx="1828800" cy="1524000"/>
          </a:xfrm>
          <a:prstGeom prst="wedgeRoundRectCallout">
            <a:avLst>
              <a:gd name="adj1" fmla="val -37038"/>
              <a:gd name="adj2" fmla="val 6838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p:cNvSpPr txBox="1"/>
          <p:nvPr/>
        </p:nvSpPr>
        <p:spPr>
          <a:xfrm>
            <a:off x="7086600" y="4114800"/>
            <a:ext cx="1752600" cy="1477328"/>
          </a:xfrm>
          <a:prstGeom prst="rect">
            <a:avLst/>
          </a:prstGeom>
          <a:noFill/>
        </p:spPr>
        <p:txBody>
          <a:bodyPr wrap="square" rtlCol="0">
            <a:spAutoFit/>
          </a:bodyPr>
          <a:lstStyle/>
          <a:p>
            <a:r>
              <a:rPr lang="en-US" sz="1500" dirty="0" smtClean="0">
                <a:solidFill>
                  <a:schemeClr val="bg1"/>
                </a:solidFill>
              </a:rPr>
              <a:t>Each one of the about 12,000 iron pieces were designed separately to give them exactly the shape needed.</a:t>
            </a:r>
          </a:p>
        </p:txBody>
      </p:sp>
      <p:pic>
        <p:nvPicPr>
          <p:cNvPr id="40963" name="Picture 3" descr="C:\Documents and Settings\Beonca\Local Settings\Temporary Internet Files\Content.IE5\HBTWGO1K\MM900356712[1].gif"/>
          <p:cNvPicPr>
            <a:picLocks noChangeAspect="1" noChangeArrowheads="1" noCrop="1"/>
          </p:cNvPicPr>
          <p:nvPr/>
        </p:nvPicPr>
        <p:blipFill>
          <a:blip r:embed="rId3" cstate="print"/>
          <a:srcRect/>
          <a:stretch>
            <a:fillRect/>
          </a:stretch>
        </p:blipFill>
        <p:spPr bwMode="auto">
          <a:xfrm flipH="1">
            <a:off x="-1676400" y="5410200"/>
            <a:ext cx="1447800" cy="1447800"/>
          </a:xfrm>
          <a:prstGeom prst="rect">
            <a:avLst/>
          </a:prstGeom>
          <a:noFill/>
        </p:spPr>
      </p:pic>
      <p:sp>
        <p:nvSpPr>
          <p:cNvPr id="10" name="Title 9"/>
          <p:cNvSpPr>
            <a:spLocks noGrp="1"/>
          </p:cNvSpPr>
          <p:nvPr>
            <p:ph type="title"/>
          </p:nvPr>
        </p:nvSpPr>
        <p:spPr/>
        <p:txBody>
          <a:bodyPr>
            <a:normAutofit fontScale="90000"/>
          </a:bodyPr>
          <a:lstStyle/>
          <a:p>
            <a:r>
              <a:rPr lang="en-US" dirty="0" smtClean="0">
                <a:solidFill>
                  <a:schemeClr val="bg1"/>
                </a:solidFill>
              </a:rPr>
              <a:t/>
            </a:r>
            <a:br>
              <a:rPr lang="en-US" dirty="0" smtClean="0">
                <a:solidFill>
                  <a:schemeClr val="bg1"/>
                </a:solidFill>
              </a:rPr>
            </a:br>
            <a:r>
              <a:rPr lang="en-US" dirty="0" smtClean="0">
                <a:solidFill>
                  <a:schemeClr val="bg1"/>
                </a:solidFill>
              </a:rPr>
              <a:t>Le Tour d’Eiffel</a:t>
            </a:r>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0 0  L 0.25 0  E" pathEditMode="relative" ptsTypes="">
                                      <p:cBhvr>
                                        <p:cTn id="6" dur="3000" fill="hold"/>
                                        <p:tgtEl>
                                          <p:spTgt spid="40963"/>
                                        </p:tgtEl>
                                        <p:attrNameLst>
                                          <p:attrName>ppt_x</p:attrName>
                                          <p:attrName>ppt_y</p:attrName>
                                        </p:attrNameLst>
                                      </p:cBhvr>
                                    </p:animMotion>
                                  </p:childTnLst>
                                </p:cTn>
                              </p:par>
                              <p:par>
                                <p:cTn id="7" presetID="10"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animEffect transition="in" filter="fade">
                                      <p:cBhvr>
                                        <p:cTn id="9" dur="3000"/>
                                        <p:tgtEl>
                                          <p:spTgt spid="13"/>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30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63" presetClass="path" presetSubtype="0" accel="50000" decel="50000" fill="hold" nodeType="clickEffect">
                                  <p:stCondLst>
                                    <p:cond delay="0"/>
                                  </p:stCondLst>
                                  <p:childTnLst>
                                    <p:animMotion origin="layout" path="M 0.25 2.97872E-6 L 0.52917 -0.00555 " pathEditMode="relative" rAng="0" ptsTypes="AA">
                                      <p:cBhvr>
                                        <p:cTn id="16" dur="3000" fill="hold"/>
                                        <p:tgtEl>
                                          <p:spTgt spid="40963"/>
                                        </p:tgtEl>
                                        <p:attrNameLst>
                                          <p:attrName>ppt_x</p:attrName>
                                          <p:attrName>ppt_y</p:attrName>
                                        </p:attrNameLst>
                                      </p:cBhvr>
                                      <p:rCtr x="140" y="-3"/>
                                    </p:animMotion>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3000"/>
                                        <p:tgtEl>
                                          <p:spTgt spid="1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30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63" presetClass="path" presetSubtype="0" accel="50000" decel="50000" fill="hold" nodeType="clickEffect">
                                  <p:stCondLst>
                                    <p:cond delay="0"/>
                                  </p:stCondLst>
                                  <p:childTnLst>
                                    <p:animMotion origin="layout" path="M 0.52917 -0.00555 L 0.84584 -0.00555 " pathEditMode="relative" rAng="0" ptsTypes="AA">
                                      <p:cBhvr>
                                        <p:cTn id="26" dur="3000" fill="hold"/>
                                        <p:tgtEl>
                                          <p:spTgt spid="40963"/>
                                        </p:tgtEl>
                                        <p:attrNameLst>
                                          <p:attrName>ppt_x</p:attrName>
                                          <p:attrName>ppt_y</p:attrName>
                                        </p:attrNameLst>
                                      </p:cBhvr>
                                      <p:rCtr x="158" y="0"/>
                                    </p:animMotion>
                                  </p:childTnLst>
                                </p:cTn>
                              </p:par>
                              <p:par>
                                <p:cTn id="27" presetID="10"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3000"/>
                                        <p:tgtEl>
                                          <p:spTgt spid="22"/>
                                        </p:tgtEl>
                                      </p:cBhvr>
                                    </p:animEffect>
                                  </p:childTnLst>
                                </p:cTn>
                              </p:par>
                              <p:par>
                                <p:cTn id="30" presetID="10" presetClass="entr" presetSubtype="0" fill="hold"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30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63" presetClass="path" presetSubtype="0" accel="50000" decel="50000" fill="hold" nodeType="clickEffect">
                                  <p:stCondLst>
                                    <p:cond delay="0"/>
                                  </p:stCondLst>
                                  <p:childTnLst>
                                    <p:animMotion origin="layout" path="M 0.84584 -0.00555 L 1.20417 -0.00555 " pathEditMode="relative" rAng="0" ptsTypes="AA">
                                      <p:cBhvr>
                                        <p:cTn id="36" dur="3000" fill="hold"/>
                                        <p:tgtEl>
                                          <p:spTgt spid="40963"/>
                                        </p:tgtEl>
                                        <p:attrNameLst>
                                          <p:attrName>ppt_x</p:attrName>
                                          <p:attrName>ppt_y</p:attrName>
                                        </p:attrNameLst>
                                      </p:cBhvr>
                                      <p:rCtr x="17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animBg="1"/>
      <p:bldP spid="16" grpId="0"/>
      <p:bldP spid="2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4" descr="http://www.aviewoncities.com/img/paris/kvefr1367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12" name="Rounded Rectangular Callout 11"/>
          <p:cNvSpPr/>
          <p:nvPr/>
        </p:nvSpPr>
        <p:spPr>
          <a:xfrm>
            <a:off x="1219200" y="3429000"/>
            <a:ext cx="2590800" cy="2133600"/>
          </a:xfrm>
          <a:prstGeom prst="wedgeRoundRectCallout">
            <a:avLst>
              <a:gd name="adj1" fmla="val -34203"/>
              <a:gd name="adj2" fmla="val 6373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p:cNvSpPr txBox="1"/>
          <p:nvPr/>
        </p:nvSpPr>
        <p:spPr>
          <a:xfrm>
            <a:off x="1219200" y="3505200"/>
            <a:ext cx="2667000" cy="2031325"/>
          </a:xfrm>
          <a:prstGeom prst="rect">
            <a:avLst/>
          </a:prstGeom>
          <a:noFill/>
        </p:spPr>
        <p:txBody>
          <a:bodyPr wrap="square" rtlCol="0">
            <a:spAutoFit/>
          </a:bodyPr>
          <a:lstStyle/>
          <a:p>
            <a:r>
              <a:rPr lang="en-US" sz="1400" dirty="0" smtClean="0">
                <a:solidFill>
                  <a:schemeClr val="bg1"/>
                </a:solidFill>
              </a:rPr>
              <a:t>Because the design was enlarged during construction, the cathedral was completed in 1345. The resulting, overwhelming building is 420 ft long (128m) with two 226 ft tall towers (69 meter). The spire, which reaches 295 ft (90m), was added in the 19th century by Viollet-le-Duc.</a:t>
            </a:r>
          </a:p>
        </p:txBody>
      </p:sp>
      <p:sp>
        <p:nvSpPr>
          <p:cNvPr id="19" name="Rounded Rectangular Callout 18"/>
          <p:cNvSpPr/>
          <p:nvPr/>
        </p:nvSpPr>
        <p:spPr>
          <a:xfrm>
            <a:off x="4191000" y="3810000"/>
            <a:ext cx="1981200" cy="1752600"/>
          </a:xfrm>
          <a:prstGeom prst="wedgeRoundRectCallout">
            <a:avLst>
              <a:gd name="adj1" fmla="val -33858"/>
              <a:gd name="adj2" fmla="val 6628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p:cNvSpPr txBox="1"/>
          <p:nvPr/>
        </p:nvSpPr>
        <p:spPr>
          <a:xfrm>
            <a:off x="4267200" y="3810000"/>
            <a:ext cx="1981200" cy="1815882"/>
          </a:xfrm>
          <a:prstGeom prst="rect">
            <a:avLst/>
          </a:prstGeom>
          <a:noFill/>
        </p:spPr>
        <p:txBody>
          <a:bodyPr wrap="square" rtlCol="0">
            <a:spAutoFit/>
          </a:bodyPr>
          <a:lstStyle/>
          <a:p>
            <a:r>
              <a:rPr lang="en-US" sz="1400" dirty="0" smtClean="0">
                <a:solidFill>
                  <a:schemeClr val="bg1"/>
                </a:solidFill>
              </a:rPr>
              <a:t>The Notre Dame Cathedral has several large rose windows, the northern 13th century window is the most impressive. The massive window has a diameter of 13.1 meter.</a:t>
            </a:r>
            <a:endParaRPr lang="en-US" sz="1400" dirty="0">
              <a:solidFill>
                <a:schemeClr val="bg1"/>
              </a:solidFill>
            </a:endParaRPr>
          </a:p>
        </p:txBody>
      </p:sp>
      <p:sp>
        <p:nvSpPr>
          <p:cNvPr id="21" name="Rounded Rectangular Callout 20"/>
          <p:cNvSpPr/>
          <p:nvPr/>
        </p:nvSpPr>
        <p:spPr>
          <a:xfrm>
            <a:off x="6553200" y="3581400"/>
            <a:ext cx="2438400" cy="2057400"/>
          </a:xfrm>
          <a:prstGeom prst="wedgeRoundRectCallout">
            <a:avLst>
              <a:gd name="adj1" fmla="val -29137"/>
              <a:gd name="adj2" fmla="val 6315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p:cNvSpPr txBox="1"/>
          <p:nvPr/>
        </p:nvSpPr>
        <p:spPr>
          <a:xfrm>
            <a:off x="6629400" y="3581400"/>
            <a:ext cx="2514600" cy="2031325"/>
          </a:xfrm>
          <a:prstGeom prst="rect">
            <a:avLst/>
          </a:prstGeom>
          <a:noFill/>
        </p:spPr>
        <p:txBody>
          <a:bodyPr wrap="square" rtlCol="0">
            <a:spAutoFit/>
          </a:bodyPr>
          <a:lstStyle/>
          <a:p>
            <a:r>
              <a:rPr lang="en-US" sz="1400" dirty="0" smtClean="0">
                <a:solidFill>
                  <a:schemeClr val="bg1"/>
                </a:solidFill>
              </a:rPr>
              <a:t>The frontal west facade </a:t>
            </a:r>
          </a:p>
          <a:p>
            <a:r>
              <a:rPr lang="en-US" sz="1400" dirty="0" smtClean="0">
                <a:solidFill>
                  <a:schemeClr val="bg1"/>
                </a:solidFill>
              </a:rPr>
              <a:t>features 3 wide portals; above the portals is the Gallery of </a:t>
            </a:r>
          </a:p>
          <a:p>
            <a:r>
              <a:rPr lang="en-US" sz="1400" dirty="0" smtClean="0">
                <a:solidFill>
                  <a:schemeClr val="bg1"/>
                </a:solidFill>
              </a:rPr>
              <a:t>Kings - 28 statues of Judean Kings - and higher up are the famous gargoyles &amp; grotesques. The magnificent eastern flying buttresses at the east side of the building are 15m wide.</a:t>
            </a:r>
            <a:endParaRPr lang="en-US" sz="1400" dirty="0">
              <a:solidFill>
                <a:schemeClr val="bg1"/>
              </a:solidFill>
            </a:endParaRPr>
          </a:p>
        </p:txBody>
      </p:sp>
      <p:pic>
        <p:nvPicPr>
          <p:cNvPr id="40963" name="Picture 3" descr="C:\Documents and Settings\Beonca\Local Settings\Temporary Internet Files\Content.IE5\HBTWGO1K\MM900356712[1].gif"/>
          <p:cNvPicPr>
            <a:picLocks noChangeAspect="1" noChangeArrowheads="1" noCrop="1"/>
          </p:cNvPicPr>
          <p:nvPr/>
        </p:nvPicPr>
        <p:blipFill>
          <a:blip r:embed="rId3" cstate="print"/>
          <a:srcRect/>
          <a:stretch>
            <a:fillRect/>
          </a:stretch>
        </p:blipFill>
        <p:spPr bwMode="auto">
          <a:xfrm flipH="1">
            <a:off x="-1676400" y="5410200"/>
            <a:ext cx="1447800" cy="1447800"/>
          </a:xfrm>
          <a:prstGeom prst="rect">
            <a:avLst/>
          </a:prstGeom>
          <a:noFill/>
        </p:spPr>
      </p:pic>
      <p:sp>
        <p:nvSpPr>
          <p:cNvPr id="10" name="Title 9"/>
          <p:cNvSpPr>
            <a:spLocks noGrp="1"/>
          </p:cNvSpPr>
          <p:nvPr>
            <p:ph type="title"/>
          </p:nvPr>
        </p:nvSpPr>
        <p:spPr/>
        <p:txBody>
          <a:bodyPr/>
          <a:lstStyle/>
          <a:p>
            <a:r>
              <a:rPr lang="en-US" dirty="0" smtClean="0">
                <a:solidFill>
                  <a:schemeClr val="bg1"/>
                </a:solidFill>
              </a:rPr>
              <a:t>Notre Dame</a:t>
            </a:r>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0.02916 0.00555 L 0.25 1.11111E-6 " pathEditMode="relative" rAng="0" ptsTypes="AA">
                                      <p:cBhvr>
                                        <p:cTn id="6" dur="3000" fill="hold"/>
                                        <p:tgtEl>
                                          <p:spTgt spid="40963"/>
                                        </p:tgtEl>
                                        <p:attrNameLst>
                                          <p:attrName>ppt_x</p:attrName>
                                          <p:attrName>ppt_y</p:attrName>
                                        </p:attrNameLst>
                                      </p:cBhvr>
                                      <p:rCtr x="110" y="-3"/>
                                    </p:animMotion>
                                  </p:childTnLst>
                                </p:cTn>
                              </p:par>
                              <p:par>
                                <p:cTn id="7" presetID="10"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animEffect transition="in" filter="fade">
                                      <p:cBhvr>
                                        <p:cTn id="9" dur="3000"/>
                                        <p:tgtEl>
                                          <p:spTgt spid="12"/>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30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63" presetClass="path" presetSubtype="0" accel="50000" decel="50000" fill="hold" nodeType="clickEffect">
                                  <p:stCondLst>
                                    <p:cond delay="0"/>
                                  </p:stCondLst>
                                  <p:childTnLst>
                                    <p:animMotion origin="layout" path="M 0.25 -4.44444E-6 L 0.5125 -0.00555 " pathEditMode="relative" rAng="0" ptsTypes="AA">
                                      <p:cBhvr>
                                        <p:cTn id="16" dur="3000" fill="hold"/>
                                        <p:tgtEl>
                                          <p:spTgt spid="40963"/>
                                        </p:tgtEl>
                                        <p:attrNameLst>
                                          <p:attrName>ppt_x</p:attrName>
                                          <p:attrName>ppt_y</p:attrName>
                                        </p:attrNameLst>
                                      </p:cBhvr>
                                      <p:rCtr x="131" y="-3"/>
                                    </p:animMotion>
                                  </p:childTnLst>
                                </p:cTn>
                              </p:par>
                              <p:par>
                                <p:cTn id="17" presetID="10"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3000"/>
                                        <p:tgtEl>
                                          <p:spTgt spid="1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30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63" presetClass="path" presetSubtype="0" accel="50000" decel="50000" fill="hold" nodeType="clickEffect">
                                  <p:stCondLst>
                                    <p:cond delay="0"/>
                                  </p:stCondLst>
                                  <p:childTnLst>
                                    <p:animMotion origin="layout" path="M 0.5125 -0.00555 L 0.82084 -0.00555 " pathEditMode="relative" rAng="0" ptsTypes="AA">
                                      <p:cBhvr>
                                        <p:cTn id="26" dur="3000" fill="hold"/>
                                        <p:tgtEl>
                                          <p:spTgt spid="40963"/>
                                        </p:tgtEl>
                                        <p:attrNameLst>
                                          <p:attrName>ppt_x</p:attrName>
                                          <p:attrName>ppt_y</p:attrName>
                                        </p:attrNameLst>
                                      </p:cBhvr>
                                      <p:rCtr x="154" y="0"/>
                                    </p:animMotion>
                                  </p:childTnLst>
                                </p:cTn>
                              </p:par>
                              <p:par>
                                <p:cTn id="27" presetID="10" presetClass="entr" presetSubtype="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3000"/>
                                        <p:tgtEl>
                                          <p:spTgt spid="2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3000"/>
                                        <p:tgtEl>
                                          <p:spTgt spid="23"/>
                                        </p:tgtEl>
                                      </p:cBhvr>
                                    </p:animEffect>
                                  </p:childTnLst>
                                </p:cTn>
                              </p:par>
                            </p:childTnLst>
                          </p:cTn>
                        </p:par>
                      </p:childTnLst>
                    </p:cTn>
                  </p:par>
                  <p:par>
                    <p:cTn id="33" fill="hold">
                      <p:stCondLst>
                        <p:cond delay="indefinite"/>
                      </p:stCondLst>
                      <p:childTnLst>
                        <p:par>
                          <p:cTn id="34" fill="hold">
                            <p:stCondLst>
                              <p:cond delay="0"/>
                            </p:stCondLst>
                            <p:childTnLst>
                              <p:par>
                                <p:cTn id="35" presetID="63" presetClass="path" presetSubtype="0" accel="50000" decel="50000" fill="hold" nodeType="clickEffect">
                                  <p:stCondLst>
                                    <p:cond delay="0"/>
                                  </p:stCondLst>
                                  <p:childTnLst>
                                    <p:animMotion origin="layout" path="M 0.82084 -0.00555 L 1.20417 -0.00555 " pathEditMode="relative" rAng="0" ptsTypes="AA">
                                      <p:cBhvr>
                                        <p:cTn id="36" dur="3000" fill="hold"/>
                                        <p:tgtEl>
                                          <p:spTgt spid="40963"/>
                                        </p:tgtEl>
                                        <p:attrNameLst>
                                          <p:attrName>ppt_x</p:attrName>
                                          <p:attrName>ppt_y</p:attrName>
                                        </p:attrNameLst>
                                      </p:cBhvr>
                                      <p:rCtr x="192"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7" grpId="0"/>
      <p:bldP spid="19" grpId="0" animBg="1"/>
      <p:bldP spid="20" grpId="0"/>
      <p:bldP spid="21" grpId="0" animBg="1"/>
      <p:bldP spid="2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www.aviewoncities.com/img/paris/kvefr0494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10" name="Rounded Rectangular Callout 9"/>
          <p:cNvSpPr/>
          <p:nvPr/>
        </p:nvSpPr>
        <p:spPr>
          <a:xfrm>
            <a:off x="1600200" y="4343400"/>
            <a:ext cx="1676400" cy="1295400"/>
          </a:xfrm>
          <a:prstGeom prst="wedgeRoundRectCallout">
            <a:avLst>
              <a:gd name="adj1" fmla="val -31291"/>
              <a:gd name="adj2" fmla="val 6993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1600200" y="4343400"/>
            <a:ext cx="1752600" cy="1246495"/>
          </a:xfrm>
          <a:prstGeom prst="rect">
            <a:avLst/>
          </a:prstGeom>
          <a:noFill/>
        </p:spPr>
        <p:txBody>
          <a:bodyPr wrap="square" rtlCol="0">
            <a:spAutoFit/>
          </a:bodyPr>
          <a:lstStyle/>
          <a:p>
            <a:r>
              <a:rPr lang="en-US" sz="1500" dirty="0" smtClean="0">
                <a:solidFill>
                  <a:schemeClr val="bg1"/>
                </a:solidFill>
              </a:rPr>
              <a:t>Originally a royal palace, the Louvre became a public museum at the end of the 18th century.</a:t>
            </a:r>
          </a:p>
        </p:txBody>
      </p:sp>
      <p:sp>
        <p:nvSpPr>
          <p:cNvPr id="12" name="Rounded Rectangular Callout 11"/>
          <p:cNvSpPr/>
          <p:nvPr/>
        </p:nvSpPr>
        <p:spPr>
          <a:xfrm>
            <a:off x="4038600" y="3657600"/>
            <a:ext cx="1981200" cy="1905000"/>
          </a:xfrm>
          <a:prstGeom prst="wedgeRoundRectCallout">
            <a:avLst>
              <a:gd name="adj1" fmla="val -30389"/>
              <a:gd name="adj2" fmla="val 6481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p:cNvSpPr txBox="1"/>
          <p:nvPr/>
        </p:nvSpPr>
        <p:spPr>
          <a:xfrm>
            <a:off x="4038600" y="3657600"/>
            <a:ext cx="2057400" cy="1815882"/>
          </a:xfrm>
          <a:prstGeom prst="rect">
            <a:avLst/>
          </a:prstGeom>
          <a:noFill/>
        </p:spPr>
        <p:txBody>
          <a:bodyPr wrap="square" rtlCol="0">
            <a:spAutoFit/>
          </a:bodyPr>
          <a:lstStyle/>
          <a:p>
            <a:r>
              <a:rPr lang="en-US" sz="1400" dirty="0" smtClean="0">
                <a:solidFill>
                  <a:schemeClr val="bg1"/>
                </a:solidFill>
              </a:rPr>
              <a:t>There are about 35,000 objects on display, spread out over three wings of the former palace. The museum has a diverse collection ranging from the antiquity up to the mid 19th century.</a:t>
            </a:r>
          </a:p>
        </p:txBody>
      </p:sp>
      <p:sp>
        <p:nvSpPr>
          <p:cNvPr id="13" name="Rounded Rectangular Callout 12"/>
          <p:cNvSpPr/>
          <p:nvPr/>
        </p:nvSpPr>
        <p:spPr>
          <a:xfrm>
            <a:off x="6781800" y="3352800"/>
            <a:ext cx="2362200" cy="2057400"/>
          </a:xfrm>
          <a:prstGeom prst="wedgeRoundRectCallout">
            <a:avLst>
              <a:gd name="adj1" fmla="val -36204"/>
              <a:gd name="adj2" fmla="val 6263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a:xfrm>
            <a:off x="6781800" y="3352800"/>
            <a:ext cx="2362200" cy="2031325"/>
          </a:xfrm>
          <a:prstGeom prst="rect">
            <a:avLst/>
          </a:prstGeom>
          <a:noFill/>
        </p:spPr>
        <p:txBody>
          <a:bodyPr wrap="square" rtlCol="0">
            <a:spAutoFit/>
          </a:bodyPr>
          <a:lstStyle/>
          <a:p>
            <a:r>
              <a:rPr lang="en-US" sz="1400" dirty="0" smtClean="0">
                <a:solidFill>
                  <a:schemeClr val="bg1"/>
                </a:solidFill>
              </a:rPr>
              <a:t>The most recent addition to the Louvre was the Louvre Pyramid, a glass pyramid, built in 1989  by renowned American architect I.M. Pei. It functions  as the museum's main entrance and allows the sunlight to come in on the underground floor.</a:t>
            </a:r>
            <a:endParaRPr lang="en-US" sz="1400" dirty="0">
              <a:solidFill>
                <a:schemeClr val="bg1"/>
              </a:solidFill>
            </a:endParaRPr>
          </a:p>
        </p:txBody>
      </p:sp>
      <p:pic>
        <p:nvPicPr>
          <p:cNvPr id="40963" name="Picture 3" descr="C:\Documents and Settings\Beonca\Local Settings\Temporary Internet Files\Content.IE5\HBTWGO1K\MM900356712[1].gif"/>
          <p:cNvPicPr>
            <a:picLocks noChangeAspect="1" noChangeArrowheads="1" noCrop="1"/>
          </p:cNvPicPr>
          <p:nvPr/>
        </p:nvPicPr>
        <p:blipFill>
          <a:blip r:embed="rId3" cstate="print"/>
          <a:srcRect/>
          <a:stretch>
            <a:fillRect/>
          </a:stretch>
        </p:blipFill>
        <p:spPr bwMode="auto">
          <a:xfrm flipH="1">
            <a:off x="-1676400" y="5410200"/>
            <a:ext cx="1447800" cy="1447800"/>
          </a:xfrm>
          <a:prstGeom prst="rect">
            <a:avLst/>
          </a:prstGeom>
          <a:noFill/>
        </p:spPr>
      </p:pic>
      <p:sp>
        <p:nvSpPr>
          <p:cNvPr id="15" name="Title 14"/>
          <p:cNvSpPr>
            <a:spLocks noGrp="1"/>
          </p:cNvSpPr>
          <p:nvPr>
            <p:ph type="title"/>
          </p:nvPr>
        </p:nvSpPr>
        <p:spPr/>
        <p:txBody>
          <a:bodyPr/>
          <a:lstStyle/>
          <a:p>
            <a:r>
              <a:rPr lang="en-US" dirty="0" smtClean="0">
                <a:solidFill>
                  <a:schemeClr val="bg1"/>
                </a:solidFill>
              </a:rPr>
              <a:t>Le Louvre</a:t>
            </a:r>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0 0  L 0.25 0  E" pathEditMode="relative" ptsTypes="">
                                      <p:cBhvr>
                                        <p:cTn id="6" dur="3000" fill="hold"/>
                                        <p:tgtEl>
                                          <p:spTgt spid="40963"/>
                                        </p:tgtEl>
                                        <p:attrNameLst>
                                          <p:attrName>ppt_x</p:attrName>
                                          <p:attrName>ppt_y</p:attrName>
                                        </p:attrNameLst>
                                      </p:cBhvr>
                                    </p:animMotion>
                                  </p:childTnLst>
                                </p:cTn>
                              </p:par>
                              <p:par>
                                <p:cTn id="7" presetID="10"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animEffect transition="in" filter="fade">
                                      <p:cBhvr>
                                        <p:cTn id="9" dur="3000"/>
                                        <p:tgtEl>
                                          <p:spTgt spid="10"/>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3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63" presetClass="path" presetSubtype="0" accel="50000" decel="50000" fill="hold" nodeType="clickEffect">
                                  <p:stCondLst>
                                    <p:cond delay="0"/>
                                  </p:stCondLst>
                                  <p:childTnLst>
                                    <p:animMotion origin="layout" path="M 0.25 2.97872E-6 L 0.52917 -0.00555 " pathEditMode="relative" rAng="0" ptsTypes="AA">
                                      <p:cBhvr>
                                        <p:cTn id="16" dur="3000" fill="hold"/>
                                        <p:tgtEl>
                                          <p:spTgt spid="40963"/>
                                        </p:tgtEl>
                                        <p:attrNameLst>
                                          <p:attrName>ppt_x</p:attrName>
                                          <p:attrName>ppt_y</p:attrName>
                                        </p:attrNameLst>
                                      </p:cBhvr>
                                      <p:rCtr x="140" y="-3"/>
                                    </p:animMotion>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3000"/>
                                        <p:tgtEl>
                                          <p:spTgt spid="1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30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63" presetClass="path" presetSubtype="0" accel="50000" decel="50000" fill="hold" nodeType="clickEffect">
                                  <p:stCondLst>
                                    <p:cond delay="0"/>
                                  </p:stCondLst>
                                  <p:childTnLst>
                                    <p:animMotion origin="layout" path="M 0.52917 -0.00555 L 0.84584 -0.00555 " pathEditMode="relative" rAng="0" ptsTypes="AA">
                                      <p:cBhvr>
                                        <p:cTn id="26" dur="3000" fill="hold"/>
                                        <p:tgtEl>
                                          <p:spTgt spid="40963"/>
                                        </p:tgtEl>
                                        <p:attrNameLst>
                                          <p:attrName>ppt_x</p:attrName>
                                          <p:attrName>ppt_y</p:attrName>
                                        </p:attrNameLst>
                                      </p:cBhvr>
                                      <p:rCtr x="158" y="0"/>
                                    </p:animMotion>
                                  </p:childTnLst>
                                </p:cTn>
                              </p:par>
                              <p:par>
                                <p:cTn id="27" presetID="10"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3000"/>
                                        <p:tgtEl>
                                          <p:spTgt spid="1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30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63" presetClass="path" presetSubtype="0" accel="50000" decel="50000" fill="hold" nodeType="clickEffect">
                                  <p:stCondLst>
                                    <p:cond delay="0"/>
                                  </p:stCondLst>
                                  <p:childTnLst>
                                    <p:animMotion origin="layout" path="M 0.84584 -0.00555 L 1.20417 -0.00555 " pathEditMode="relative" rAng="0" ptsTypes="AA">
                                      <p:cBhvr>
                                        <p:cTn id="36" dur="3000" fill="hold"/>
                                        <p:tgtEl>
                                          <p:spTgt spid="40963"/>
                                        </p:tgtEl>
                                        <p:attrNameLst>
                                          <p:attrName>ppt_x</p:attrName>
                                          <p:attrName>ppt_y</p:attrName>
                                        </p:attrNameLst>
                                      </p:cBhvr>
                                      <p:rCtr x="17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animBg="1"/>
      <p:bldP spid="17" grpId="0"/>
      <p:bldP spid="13" grpId="0" animBg="1"/>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6" descr="http://www.aviewoncities.com/img/paris/kvefr1141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10" name="Rounded Rectangular Callout 9"/>
          <p:cNvSpPr/>
          <p:nvPr/>
        </p:nvSpPr>
        <p:spPr>
          <a:xfrm>
            <a:off x="1676400" y="4267200"/>
            <a:ext cx="1524000" cy="1219200"/>
          </a:xfrm>
          <a:prstGeom prst="wedgeRoundRectCallout">
            <a:avLst>
              <a:gd name="adj1" fmla="val -29657"/>
              <a:gd name="adj2" fmla="val 6580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1676400" y="4267200"/>
            <a:ext cx="1600200" cy="1169551"/>
          </a:xfrm>
          <a:prstGeom prst="rect">
            <a:avLst/>
          </a:prstGeom>
          <a:noFill/>
        </p:spPr>
        <p:txBody>
          <a:bodyPr wrap="square" rtlCol="0">
            <a:spAutoFit/>
          </a:bodyPr>
          <a:lstStyle/>
          <a:p>
            <a:r>
              <a:rPr lang="en-US" sz="1400" dirty="0" smtClean="0">
                <a:solidFill>
                  <a:schemeClr val="bg1"/>
                </a:solidFill>
              </a:rPr>
              <a:t>The museum is housed in a grand railway station that was built in 1900, the Gare d'Orsay. </a:t>
            </a:r>
          </a:p>
        </p:txBody>
      </p:sp>
      <p:sp>
        <p:nvSpPr>
          <p:cNvPr id="12" name="Rounded Rectangular Callout 11"/>
          <p:cNvSpPr/>
          <p:nvPr/>
        </p:nvSpPr>
        <p:spPr>
          <a:xfrm>
            <a:off x="4191000" y="4191000"/>
            <a:ext cx="1828800" cy="1371600"/>
          </a:xfrm>
          <a:prstGeom prst="wedgeRoundRectCallout">
            <a:avLst>
              <a:gd name="adj1" fmla="val -29988"/>
              <a:gd name="adj2" fmla="val 6605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p:cNvSpPr txBox="1"/>
          <p:nvPr/>
        </p:nvSpPr>
        <p:spPr>
          <a:xfrm>
            <a:off x="4191000" y="4191000"/>
            <a:ext cx="1905000" cy="1384995"/>
          </a:xfrm>
          <a:prstGeom prst="rect">
            <a:avLst/>
          </a:prstGeom>
          <a:noFill/>
        </p:spPr>
        <p:txBody>
          <a:bodyPr wrap="square" rtlCol="0">
            <a:spAutoFit/>
          </a:bodyPr>
          <a:lstStyle/>
          <a:p>
            <a:r>
              <a:rPr lang="en-US" sz="1400" dirty="0" smtClean="0">
                <a:solidFill>
                  <a:schemeClr val="bg1"/>
                </a:solidFill>
              </a:rPr>
              <a:t>It is home to many sculptures and impressionist paintings, covering a period from the mid-19th century up to 1914.</a:t>
            </a:r>
          </a:p>
        </p:txBody>
      </p:sp>
      <p:sp>
        <p:nvSpPr>
          <p:cNvPr id="19" name="Rounded Rectangular Callout 18"/>
          <p:cNvSpPr/>
          <p:nvPr/>
        </p:nvSpPr>
        <p:spPr>
          <a:xfrm>
            <a:off x="6781800" y="3962400"/>
            <a:ext cx="2286000" cy="1676400"/>
          </a:xfrm>
          <a:prstGeom prst="wedgeRoundRectCallout">
            <a:avLst>
              <a:gd name="adj1" fmla="val -29068"/>
              <a:gd name="adj2" fmla="val 6838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p:cNvSpPr txBox="1"/>
          <p:nvPr/>
        </p:nvSpPr>
        <p:spPr>
          <a:xfrm>
            <a:off x="6781800" y="3962400"/>
            <a:ext cx="2362200" cy="1600438"/>
          </a:xfrm>
          <a:prstGeom prst="rect">
            <a:avLst/>
          </a:prstGeom>
          <a:noFill/>
        </p:spPr>
        <p:txBody>
          <a:bodyPr wrap="square" rtlCol="0">
            <a:spAutoFit/>
          </a:bodyPr>
          <a:lstStyle/>
          <a:p>
            <a:r>
              <a:rPr lang="en-US" sz="1400" dirty="0" smtClean="0">
                <a:solidFill>
                  <a:schemeClr val="bg1"/>
                </a:solidFill>
              </a:rPr>
              <a:t>When it opened the museum contained some 2300 paintings, 1500 sculptures and 1000 other objects and over time the collection has expanded significantly, mainly due to acquisitions and gifts.</a:t>
            </a:r>
            <a:endParaRPr lang="en-US" sz="1400" dirty="0">
              <a:solidFill>
                <a:schemeClr val="bg1"/>
              </a:solidFill>
            </a:endParaRPr>
          </a:p>
        </p:txBody>
      </p:sp>
      <p:pic>
        <p:nvPicPr>
          <p:cNvPr id="40963" name="Picture 3" descr="C:\Documents and Settings\Beonca\Local Settings\Temporary Internet Files\Content.IE5\HBTWGO1K\MM900356712[1].gif"/>
          <p:cNvPicPr>
            <a:picLocks noChangeAspect="1" noChangeArrowheads="1" noCrop="1"/>
          </p:cNvPicPr>
          <p:nvPr/>
        </p:nvPicPr>
        <p:blipFill>
          <a:blip r:embed="rId3" cstate="print"/>
          <a:srcRect/>
          <a:stretch>
            <a:fillRect/>
          </a:stretch>
        </p:blipFill>
        <p:spPr bwMode="auto">
          <a:xfrm flipH="1">
            <a:off x="-1676400" y="5410200"/>
            <a:ext cx="1447800" cy="1447800"/>
          </a:xfrm>
          <a:prstGeom prst="rect">
            <a:avLst/>
          </a:prstGeom>
          <a:noFill/>
        </p:spPr>
      </p:pic>
      <p:sp>
        <p:nvSpPr>
          <p:cNvPr id="24" name="Title 23"/>
          <p:cNvSpPr>
            <a:spLocks noGrp="1"/>
          </p:cNvSpPr>
          <p:nvPr>
            <p:ph type="title"/>
          </p:nvPr>
        </p:nvSpPr>
        <p:spPr/>
        <p:txBody>
          <a:bodyPr/>
          <a:lstStyle/>
          <a:p>
            <a:r>
              <a:rPr lang="en-US" dirty="0" smtClean="0">
                <a:solidFill>
                  <a:schemeClr val="bg1"/>
                </a:solidFill>
              </a:rPr>
              <a:t>Musée d’Orsay</a:t>
            </a:r>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0 0  L 0.25 0  E" pathEditMode="relative" ptsTypes="">
                                      <p:cBhvr>
                                        <p:cTn id="6" dur="3000" fill="hold"/>
                                        <p:tgtEl>
                                          <p:spTgt spid="40963"/>
                                        </p:tgtEl>
                                        <p:attrNameLst>
                                          <p:attrName>ppt_x</p:attrName>
                                          <p:attrName>ppt_y</p:attrName>
                                        </p:attrNameLst>
                                      </p:cBhvr>
                                    </p:animMotion>
                                  </p:childTnLst>
                                </p:cTn>
                              </p:par>
                              <p:par>
                                <p:cTn id="7" presetID="10"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animEffect transition="in" filter="fade">
                                      <p:cBhvr>
                                        <p:cTn id="9" dur="3000"/>
                                        <p:tgtEl>
                                          <p:spTgt spid="10"/>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3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63" presetClass="path" presetSubtype="0" accel="50000" decel="50000" fill="hold" nodeType="clickEffect">
                                  <p:stCondLst>
                                    <p:cond delay="0"/>
                                  </p:stCondLst>
                                  <p:childTnLst>
                                    <p:animMotion origin="layout" path="M 0.25 2.97872E-6 L 0.52917 -0.00555 " pathEditMode="relative" rAng="0" ptsTypes="AA">
                                      <p:cBhvr>
                                        <p:cTn id="16" dur="3000" fill="hold"/>
                                        <p:tgtEl>
                                          <p:spTgt spid="40963"/>
                                        </p:tgtEl>
                                        <p:attrNameLst>
                                          <p:attrName>ppt_x</p:attrName>
                                          <p:attrName>ppt_y</p:attrName>
                                        </p:attrNameLst>
                                      </p:cBhvr>
                                      <p:rCtr x="140" y="-3"/>
                                    </p:animMotion>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3000"/>
                                        <p:tgtEl>
                                          <p:spTgt spid="1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30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63" presetClass="path" presetSubtype="0" accel="50000" decel="50000" fill="hold" nodeType="clickEffect">
                                  <p:stCondLst>
                                    <p:cond delay="0"/>
                                  </p:stCondLst>
                                  <p:childTnLst>
                                    <p:animMotion origin="layout" path="M 0.52917 -0.00555 L 0.8125 -0.00555 " pathEditMode="relative" rAng="0" ptsTypes="AA">
                                      <p:cBhvr>
                                        <p:cTn id="26" dur="3000" fill="hold"/>
                                        <p:tgtEl>
                                          <p:spTgt spid="40963"/>
                                        </p:tgtEl>
                                        <p:attrNameLst>
                                          <p:attrName>ppt_x</p:attrName>
                                          <p:attrName>ppt_y</p:attrName>
                                        </p:attrNameLst>
                                      </p:cBhvr>
                                      <p:rCtr x="142" y="0"/>
                                    </p:animMotion>
                                  </p:childTnLst>
                                </p:cTn>
                              </p:par>
                              <p:par>
                                <p:cTn id="27" presetID="10"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3000"/>
                                        <p:tgtEl>
                                          <p:spTgt spid="1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3000"/>
                                        <p:tgtEl>
                                          <p:spTgt spid="20"/>
                                        </p:tgtEl>
                                      </p:cBhvr>
                                    </p:animEffect>
                                  </p:childTnLst>
                                </p:cTn>
                              </p:par>
                            </p:childTnLst>
                          </p:cTn>
                        </p:par>
                      </p:childTnLst>
                    </p:cTn>
                  </p:par>
                  <p:par>
                    <p:cTn id="33" fill="hold">
                      <p:stCondLst>
                        <p:cond delay="indefinite"/>
                      </p:stCondLst>
                      <p:childTnLst>
                        <p:par>
                          <p:cTn id="34" fill="hold">
                            <p:stCondLst>
                              <p:cond delay="0"/>
                            </p:stCondLst>
                            <p:childTnLst>
                              <p:par>
                                <p:cTn id="35" presetID="63" presetClass="path" presetSubtype="0" accel="50000" decel="50000" fill="hold" nodeType="clickEffect">
                                  <p:stCondLst>
                                    <p:cond delay="0"/>
                                  </p:stCondLst>
                                  <p:childTnLst>
                                    <p:animMotion origin="layout" path="M 0.8125 -0.00555 L 1.1875 -0.00555 " pathEditMode="relative" rAng="0" ptsTypes="AA">
                                      <p:cBhvr>
                                        <p:cTn id="36" dur="3000" fill="hold"/>
                                        <p:tgtEl>
                                          <p:spTgt spid="40963"/>
                                        </p:tgtEl>
                                        <p:attrNameLst>
                                          <p:attrName>ppt_x</p:attrName>
                                          <p:attrName>ppt_y</p:attrName>
                                        </p:attrNameLst>
                                      </p:cBhvr>
                                      <p:rCtr x="18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animBg="1"/>
      <p:bldP spid="17" grpId="0"/>
      <p:bldP spid="19" grpId="0" animBg="1"/>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12" descr="http://www.aviewoncities.com/img/paris/kvefr1432s.jpg"/>
          <p:cNvPicPr>
            <a:picLocks noChangeAspect="1" noChangeArrowheads="1"/>
          </p:cNvPicPr>
          <p:nvPr/>
        </p:nvPicPr>
        <p:blipFill>
          <a:blip r:embed="rId2" cstate="print"/>
          <a:srcRect/>
          <a:stretch>
            <a:fillRect/>
          </a:stretch>
        </p:blipFill>
        <p:spPr bwMode="auto">
          <a:xfrm>
            <a:off x="0" y="0"/>
            <a:ext cx="9372600" cy="6858000"/>
          </a:xfrm>
          <a:prstGeom prst="rect">
            <a:avLst/>
          </a:prstGeom>
          <a:noFill/>
        </p:spPr>
      </p:pic>
      <p:pic>
        <p:nvPicPr>
          <p:cNvPr id="40963" name="Picture 3" descr="C:\Documents and Settings\Beonca\Local Settings\Temporary Internet Files\Content.IE5\HBTWGO1K\MM900356712[1].gif"/>
          <p:cNvPicPr>
            <a:picLocks noChangeAspect="1" noChangeArrowheads="1" noCrop="1"/>
          </p:cNvPicPr>
          <p:nvPr/>
        </p:nvPicPr>
        <p:blipFill>
          <a:blip r:embed="rId3" cstate="print"/>
          <a:srcRect/>
          <a:stretch>
            <a:fillRect/>
          </a:stretch>
        </p:blipFill>
        <p:spPr bwMode="auto">
          <a:xfrm flipH="1">
            <a:off x="-1676400" y="5410200"/>
            <a:ext cx="1447800" cy="1447800"/>
          </a:xfrm>
          <a:prstGeom prst="rect">
            <a:avLst/>
          </a:prstGeom>
          <a:noFill/>
        </p:spPr>
      </p:pic>
      <p:sp>
        <p:nvSpPr>
          <p:cNvPr id="15" name="Rounded Rectangular Callout 14"/>
          <p:cNvSpPr/>
          <p:nvPr/>
        </p:nvSpPr>
        <p:spPr>
          <a:xfrm>
            <a:off x="1676400" y="4267200"/>
            <a:ext cx="1905000" cy="1447800"/>
          </a:xfrm>
          <a:prstGeom prst="wedgeRoundRectCallout">
            <a:avLst>
              <a:gd name="adj1" fmla="val -33002"/>
              <a:gd name="adj2" fmla="val 6339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1676400" y="4267200"/>
            <a:ext cx="1981200" cy="1384995"/>
          </a:xfrm>
          <a:prstGeom prst="rect">
            <a:avLst/>
          </a:prstGeom>
          <a:noFill/>
        </p:spPr>
        <p:txBody>
          <a:bodyPr wrap="square" rtlCol="0">
            <a:spAutoFit/>
          </a:bodyPr>
          <a:lstStyle/>
          <a:p>
            <a:r>
              <a:rPr lang="en-US" sz="1400" dirty="0" smtClean="0">
                <a:solidFill>
                  <a:schemeClr val="bg1"/>
                </a:solidFill>
              </a:rPr>
              <a:t>The Arc de Triomphe is based on the Arch of Titus in Rome; it is much higher (50m versus 15m), but it has exactly the same proportions.</a:t>
            </a:r>
          </a:p>
        </p:txBody>
      </p:sp>
      <p:sp>
        <p:nvSpPr>
          <p:cNvPr id="18" name="Rounded Rectangular Callout 17"/>
          <p:cNvSpPr/>
          <p:nvPr/>
        </p:nvSpPr>
        <p:spPr>
          <a:xfrm>
            <a:off x="7010400" y="3124200"/>
            <a:ext cx="1905000" cy="2362200"/>
          </a:xfrm>
          <a:prstGeom prst="wedgeRoundRectCallout">
            <a:avLst>
              <a:gd name="adj1" fmla="val -37049"/>
              <a:gd name="adj2" fmla="val 6168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p:cNvSpPr txBox="1"/>
          <p:nvPr/>
        </p:nvSpPr>
        <p:spPr>
          <a:xfrm>
            <a:off x="7086600" y="3124200"/>
            <a:ext cx="1905000" cy="2246769"/>
          </a:xfrm>
          <a:prstGeom prst="rect">
            <a:avLst/>
          </a:prstGeom>
          <a:noFill/>
        </p:spPr>
        <p:txBody>
          <a:bodyPr wrap="square" rtlCol="0">
            <a:spAutoFit/>
          </a:bodyPr>
          <a:lstStyle/>
          <a:p>
            <a:r>
              <a:rPr lang="en-US" sz="1400" dirty="0" smtClean="0">
                <a:solidFill>
                  <a:schemeClr val="bg1"/>
                </a:solidFill>
              </a:rPr>
              <a:t>The arch was commissioned by Napoleon in 1806 to commemorate his victories. The Arc de Triomphe is engraved with names of generals who commanded French troops during Napoleon's regime.</a:t>
            </a:r>
          </a:p>
        </p:txBody>
      </p:sp>
      <p:sp>
        <p:nvSpPr>
          <p:cNvPr id="20" name="Rounded Rectangular Callout 19"/>
          <p:cNvSpPr/>
          <p:nvPr/>
        </p:nvSpPr>
        <p:spPr>
          <a:xfrm>
            <a:off x="4572000" y="4191000"/>
            <a:ext cx="1752600" cy="1295400"/>
          </a:xfrm>
          <a:prstGeom prst="wedgeRoundRectCallout">
            <a:avLst>
              <a:gd name="adj1" fmla="val -33678"/>
              <a:gd name="adj2" fmla="val 6700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p:cNvSpPr txBox="1"/>
          <p:nvPr/>
        </p:nvSpPr>
        <p:spPr>
          <a:xfrm>
            <a:off x="4648200" y="4191000"/>
            <a:ext cx="1600200" cy="1169551"/>
          </a:xfrm>
          <a:prstGeom prst="rect">
            <a:avLst/>
          </a:prstGeom>
          <a:noFill/>
        </p:spPr>
        <p:txBody>
          <a:bodyPr wrap="square" rtlCol="0">
            <a:spAutoFit/>
          </a:bodyPr>
          <a:lstStyle/>
          <a:p>
            <a:r>
              <a:rPr lang="en-US" sz="1400" dirty="0" smtClean="0">
                <a:solidFill>
                  <a:schemeClr val="bg1"/>
                </a:solidFill>
              </a:rPr>
              <a:t>There is no elevator in the arch, so be prepared to walk up 234 steps.</a:t>
            </a:r>
          </a:p>
        </p:txBody>
      </p:sp>
      <p:sp>
        <p:nvSpPr>
          <p:cNvPr id="23" name="Title 22"/>
          <p:cNvSpPr>
            <a:spLocks noGrp="1"/>
          </p:cNvSpPr>
          <p:nvPr>
            <p:ph type="title"/>
          </p:nvPr>
        </p:nvSpPr>
        <p:spPr/>
        <p:txBody>
          <a:bodyPr/>
          <a:lstStyle/>
          <a:p>
            <a:r>
              <a:rPr lang="en-US" dirty="0" smtClean="0">
                <a:solidFill>
                  <a:schemeClr val="bg1"/>
                </a:solidFill>
              </a:rPr>
              <a:t>Arc de Triomphe</a:t>
            </a:r>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0 0  L 0.25 0  E" pathEditMode="relative" ptsTypes="">
                                      <p:cBhvr>
                                        <p:cTn id="6" dur="3000" fill="hold"/>
                                        <p:tgtEl>
                                          <p:spTgt spid="40963"/>
                                        </p:tgtEl>
                                        <p:attrNameLst>
                                          <p:attrName>ppt_x</p:attrName>
                                          <p:attrName>ppt_y</p:attrName>
                                        </p:attrNameLst>
                                      </p:cBhvr>
                                    </p:animMotion>
                                  </p:childTnLst>
                                </p:cTn>
                              </p:par>
                              <p:par>
                                <p:cTn id="7" presetID="10"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animEffect transition="in" filter="fade">
                                      <p:cBhvr>
                                        <p:cTn id="9" dur="3000"/>
                                        <p:tgtEl>
                                          <p:spTgt spid="15"/>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30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63" presetClass="path" presetSubtype="0" accel="50000" decel="50000" fill="hold" nodeType="clickEffect">
                                  <p:stCondLst>
                                    <p:cond delay="0"/>
                                  </p:stCondLst>
                                  <p:childTnLst>
                                    <p:animMotion origin="layout" path="M 0.25 2.97872E-6 L 0.52917 -0.00555 " pathEditMode="relative" rAng="0" ptsTypes="AA">
                                      <p:cBhvr>
                                        <p:cTn id="16" dur="3000" fill="hold"/>
                                        <p:tgtEl>
                                          <p:spTgt spid="40963"/>
                                        </p:tgtEl>
                                        <p:attrNameLst>
                                          <p:attrName>ppt_x</p:attrName>
                                          <p:attrName>ppt_y</p:attrName>
                                        </p:attrNameLst>
                                      </p:cBhvr>
                                      <p:rCtr x="140" y="-3"/>
                                    </p:animMotion>
                                  </p:childTnLst>
                                </p:cTn>
                              </p:par>
                              <p:par>
                                <p:cTn id="17" presetID="10"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3000"/>
                                        <p:tgtEl>
                                          <p:spTgt spid="2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30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63" presetClass="path" presetSubtype="0" accel="50000" decel="50000" fill="hold" nodeType="clickEffect">
                                  <p:stCondLst>
                                    <p:cond delay="0"/>
                                  </p:stCondLst>
                                  <p:childTnLst>
                                    <p:animMotion origin="layout" path="M 0.52917 -0.00555 L 0.84584 -0.00555 " pathEditMode="relative" rAng="0" ptsTypes="AA">
                                      <p:cBhvr>
                                        <p:cTn id="26" dur="3000" fill="hold"/>
                                        <p:tgtEl>
                                          <p:spTgt spid="40963"/>
                                        </p:tgtEl>
                                        <p:attrNameLst>
                                          <p:attrName>ppt_x</p:attrName>
                                          <p:attrName>ppt_y</p:attrName>
                                        </p:attrNameLst>
                                      </p:cBhvr>
                                      <p:rCtr x="158" y="0"/>
                                    </p:animMotion>
                                  </p:childTnLst>
                                </p:cTn>
                              </p:par>
                              <p:par>
                                <p:cTn id="27" presetID="10"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3000"/>
                                        <p:tgtEl>
                                          <p:spTgt spid="1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30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63" presetClass="path" presetSubtype="0" accel="50000" decel="50000" fill="hold" nodeType="clickEffect">
                                  <p:stCondLst>
                                    <p:cond delay="0"/>
                                  </p:stCondLst>
                                  <p:childTnLst>
                                    <p:animMotion origin="layout" path="M 0.84584 -0.00555 L 1.20417 -0.00555 " pathEditMode="relative" rAng="0" ptsTypes="AA">
                                      <p:cBhvr>
                                        <p:cTn id="36" dur="3000" fill="hold"/>
                                        <p:tgtEl>
                                          <p:spTgt spid="40963"/>
                                        </p:tgtEl>
                                        <p:attrNameLst>
                                          <p:attrName>ppt_x</p:attrName>
                                          <p:attrName>ppt_y</p:attrName>
                                        </p:attrNameLst>
                                      </p:cBhvr>
                                      <p:rCtr x="17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8" grpId="0" animBg="1"/>
      <p:bldP spid="19" grpId="0"/>
      <p:bldP spid="20" grpId="0" animBg="1"/>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4" descr="http://www.aviewoncities.com/img/paris/kvefr0656s.jpg"/>
          <p:cNvPicPr>
            <a:picLocks noChangeAspect="1" noChangeArrowheads="1"/>
          </p:cNvPicPr>
          <p:nvPr/>
        </p:nvPicPr>
        <p:blipFill>
          <a:blip r:embed="rId2" cstate="print"/>
          <a:srcRect/>
          <a:stretch>
            <a:fillRect/>
          </a:stretch>
        </p:blipFill>
        <p:spPr bwMode="auto">
          <a:xfrm>
            <a:off x="-19348" y="0"/>
            <a:ext cx="9163348" cy="6858000"/>
          </a:xfrm>
          <a:prstGeom prst="rect">
            <a:avLst/>
          </a:prstGeom>
          <a:noFill/>
        </p:spPr>
      </p:pic>
      <p:sp>
        <p:nvSpPr>
          <p:cNvPr id="16" name="Rounded Rectangular Callout 15"/>
          <p:cNvSpPr/>
          <p:nvPr/>
        </p:nvSpPr>
        <p:spPr>
          <a:xfrm>
            <a:off x="1524000" y="3886201"/>
            <a:ext cx="1905000" cy="1752598"/>
          </a:xfrm>
          <a:prstGeom prst="wedgeRoundRectCallout">
            <a:avLst>
              <a:gd name="adj1" fmla="val -34362"/>
              <a:gd name="adj2" fmla="val 6169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p:cNvSpPr txBox="1"/>
          <p:nvPr/>
        </p:nvSpPr>
        <p:spPr>
          <a:xfrm>
            <a:off x="1524000" y="3962400"/>
            <a:ext cx="1981200" cy="1600438"/>
          </a:xfrm>
          <a:prstGeom prst="rect">
            <a:avLst/>
          </a:prstGeom>
          <a:noFill/>
        </p:spPr>
        <p:txBody>
          <a:bodyPr wrap="square" rtlCol="0">
            <a:spAutoFit/>
          </a:bodyPr>
          <a:lstStyle/>
          <a:p>
            <a:r>
              <a:rPr lang="en-US" sz="1400" dirty="0" smtClean="0">
                <a:solidFill>
                  <a:schemeClr val="bg1"/>
                </a:solidFill>
              </a:rPr>
              <a:t>The Champs-Elysées, translated as Elysian Fields in English, is derived from Greek mythology where 'Elusia' is a place where heroes come to relax.</a:t>
            </a:r>
          </a:p>
        </p:txBody>
      </p:sp>
      <p:sp>
        <p:nvSpPr>
          <p:cNvPr id="23" name="Rounded Rectangular Callout 22"/>
          <p:cNvSpPr/>
          <p:nvPr/>
        </p:nvSpPr>
        <p:spPr>
          <a:xfrm>
            <a:off x="6781800" y="3276600"/>
            <a:ext cx="2286000" cy="2133600"/>
          </a:xfrm>
          <a:prstGeom prst="wedgeRoundRectCallout">
            <a:avLst>
              <a:gd name="adj1" fmla="val -33050"/>
              <a:gd name="adj2" fmla="val 6042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p:cNvSpPr txBox="1"/>
          <p:nvPr/>
        </p:nvSpPr>
        <p:spPr>
          <a:xfrm>
            <a:off x="6781800" y="3352800"/>
            <a:ext cx="2362200" cy="2031325"/>
          </a:xfrm>
          <a:prstGeom prst="rect">
            <a:avLst/>
          </a:prstGeom>
          <a:noFill/>
        </p:spPr>
        <p:txBody>
          <a:bodyPr wrap="square" rtlCol="0">
            <a:spAutoFit/>
          </a:bodyPr>
          <a:lstStyle/>
          <a:p>
            <a:r>
              <a:rPr lang="en-US" sz="1400" dirty="0" smtClean="0">
                <a:solidFill>
                  <a:schemeClr val="bg1"/>
                </a:solidFill>
              </a:rPr>
              <a:t>This avenue is used for all the major celebrations of France. From New Year's Eve, for Parisians to the military parades on the 14th of July &amp; the Liberation at the end of the WWII to the victory in the World Cup football were celebrations on this avenue.</a:t>
            </a:r>
          </a:p>
        </p:txBody>
      </p:sp>
      <p:sp>
        <p:nvSpPr>
          <p:cNvPr id="25" name="Rounded Rectangular Callout 24"/>
          <p:cNvSpPr/>
          <p:nvPr/>
        </p:nvSpPr>
        <p:spPr>
          <a:xfrm>
            <a:off x="4419600" y="4419600"/>
            <a:ext cx="1371600" cy="1066800"/>
          </a:xfrm>
          <a:prstGeom prst="wedgeRoundRectCallout">
            <a:avLst>
              <a:gd name="adj1" fmla="val -40598"/>
              <a:gd name="adj2" fmla="val 8645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p:cNvSpPr txBox="1"/>
          <p:nvPr/>
        </p:nvSpPr>
        <p:spPr>
          <a:xfrm>
            <a:off x="4419600" y="4495800"/>
            <a:ext cx="1600200" cy="954107"/>
          </a:xfrm>
          <a:prstGeom prst="rect">
            <a:avLst/>
          </a:prstGeom>
          <a:noFill/>
        </p:spPr>
        <p:txBody>
          <a:bodyPr wrap="square" rtlCol="0">
            <a:spAutoFit/>
          </a:bodyPr>
          <a:lstStyle/>
          <a:p>
            <a:r>
              <a:rPr lang="en-US" sz="1400" dirty="0" smtClean="0">
                <a:solidFill>
                  <a:schemeClr val="bg1"/>
                </a:solidFill>
              </a:rPr>
              <a:t>Today, cars can only occupy half the width of this grand avenue</a:t>
            </a:r>
          </a:p>
        </p:txBody>
      </p:sp>
      <p:sp>
        <p:nvSpPr>
          <p:cNvPr id="27" name="Title 26"/>
          <p:cNvSpPr>
            <a:spLocks noGrp="1"/>
          </p:cNvSpPr>
          <p:nvPr>
            <p:ph type="title"/>
          </p:nvPr>
        </p:nvSpPr>
        <p:spPr/>
        <p:txBody>
          <a:bodyPr/>
          <a:lstStyle/>
          <a:p>
            <a:r>
              <a:rPr lang="en-US" dirty="0" smtClean="0">
                <a:solidFill>
                  <a:schemeClr val="bg1"/>
                </a:solidFill>
              </a:rPr>
              <a:t>Champs-Elysées</a:t>
            </a:r>
            <a:endParaRPr lang="en-US" dirty="0">
              <a:solidFill>
                <a:schemeClr val="bg1"/>
              </a:solidFill>
            </a:endParaRPr>
          </a:p>
        </p:txBody>
      </p:sp>
      <p:pic>
        <p:nvPicPr>
          <p:cNvPr id="40963" name="Picture 3" descr="C:\Documents and Settings\Beonca\Local Settings\Temporary Internet Files\Content.IE5\HBTWGO1K\MM900356712[1].gif"/>
          <p:cNvPicPr>
            <a:picLocks noChangeAspect="1" noChangeArrowheads="1" noCrop="1"/>
          </p:cNvPicPr>
          <p:nvPr/>
        </p:nvPicPr>
        <p:blipFill>
          <a:blip r:embed="rId3" cstate="print"/>
          <a:srcRect/>
          <a:stretch>
            <a:fillRect/>
          </a:stretch>
        </p:blipFill>
        <p:spPr bwMode="auto">
          <a:xfrm flipH="1">
            <a:off x="-1676400" y="5410200"/>
            <a:ext cx="1447800" cy="1447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0 0  L 0.25 0  E" pathEditMode="relative" ptsTypes="">
                                      <p:cBhvr>
                                        <p:cTn id="6" dur="3000" fill="hold"/>
                                        <p:tgtEl>
                                          <p:spTgt spid="40963"/>
                                        </p:tgtEl>
                                        <p:attrNameLst>
                                          <p:attrName>ppt_x</p:attrName>
                                          <p:attrName>ppt_y</p:attrName>
                                        </p:attrNameLst>
                                      </p:cBhvr>
                                    </p:animMotion>
                                  </p:childTnLst>
                                </p:cTn>
                              </p:par>
                              <p:par>
                                <p:cTn id="7" presetID="10"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animEffect transition="in" filter="fade">
                                      <p:cBhvr>
                                        <p:cTn id="9" dur="3000"/>
                                        <p:tgtEl>
                                          <p:spTgt spid="16"/>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30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63" presetClass="path" presetSubtype="0" accel="50000" decel="50000" fill="hold" nodeType="clickEffect">
                                  <p:stCondLst>
                                    <p:cond delay="0"/>
                                  </p:stCondLst>
                                  <p:childTnLst>
                                    <p:animMotion origin="layout" path="M 0.25 2.97872E-6 L 0.52917 -0.00555 " pathEditMode="relative" rAng="0" ptsTypes="AA">
                                      <p:cBhvr>
                                        <p:cTn id="16" dur="3000" fill="hold"/>
                                        <p:tgtEl>
                                          <p:spTgt spid="40963"/>
                                        </p:tgtEl>
                                        <p:attrNameLst>
                                          <p:attrName>ppt_x</p:attrName>
                                          <p:attrName>ppt_y</p:attrName>
                                        </p:attrNameLst>
                                      </p:cBhvr>
                                      <p:rCtr x="140" y="-3"/>
                                    </p:animMotion>
                                  </p:childTnLst>
                                </p:cTn>
                              </p:par>
                              <p:par>
                                <p:cTn id="17" presetID="10"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3000"/>
                                        <p:tgtEl>
                                          <p:spTgt spid="2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3000"/>
                                        <p:tgtEl>
                                          <p:spTgt spid="26"/>
                                        </p:tgtEl>
                                      </p:cBhvr>
                                    </p:animEffect>
                                  </p:childTnLst>
                                </p:cTn>
                              </p:par>
                            </p:childTnLst>
                          </p:cTn>
                        </p:par>
                      </p:childTnLst>
                    </p:cTn>
                  </p:par>
                  <p:par>
                    <p:cTn id="23" fill="hold">
                      <p:stCondLst>
                        <p:cond delay="indefinite"/>
                      </p:stCondLst>
                      <p:childTnLst>
                        <p:par>
                          <p:cTn id="24" fill="hold">
                            <p:stCondLst>
                              <p:cond delay="0"/>
                            </p:stCondLst>
                            <p:childTnLst>
                              <p:par>
                                <p:cTn id="25" presetID="63" presetClass="path" presetSubtype="0" accel="50000" decel="50000" fill="hold" nodeType="clickEffect">
                                  <p:stCondLst>
                                    <p:cond delay="0"/>
                                  </p:stCondLst>
                                  <p:childTnLst>
                                    <p:animMotion origin="layout" path="M 0.52917 -0.00555 L 0.84584 -0.00555 " pathEditMode="relative" rAng="0" ptsTypes="AA">
                                      <p:cBhvr>
                                        <p:cTn id="26" dur="3000" fill="hold"/>
                                        <p:tgtEl>
                                          <p:spTgt spid="40963"/>
                                        </p:tgtEl>
                                        <p:attrNameLst>
                                          <p:attrName>ppt_x</p:attrName>
                                          <p:attrName>ppt_y</p:attrName>
                                        </p:attrNameLst>
                                      </p:cBhvr>
                                      <p:rCtr x="158" y="0"/>
                                    </p:animMotion>
                                  </p:childTnLst>
                                </p:cTn>
                              </p:par>
                              <p:par>
                                <p:cTn id="27" presetID="10" presetClass="entr" presetSubtype="0"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3000"/>
                                        <p:tgtEl>
                                          <p:spTgt spid="2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3000"/>
                                        <p:tgtEl>
                                          <p:spTgt spid="24"/>
                                        </p:tgtEl>
                                      </p:cBhvr>
                                    </p:animEffect>
                                  </p:childTnLst>
                                </p:cTn>
                              </p:par>
                            </p:childTnLst>
                          </p:cTn>
                        </p:par>
                      </p:childTnLst>
                    </p:cTn>
                  </p:par>
                  <p:par>
                    <p:cTn id="33" fill="hold">
                      <p:stCondLst>
                        <p:cond delay="indefinite"/>
                      </p:stCondLst>
                      <p:childTnLst>
                        <p:par>
                          <p:cTn id="34" fill="hold">
                            <p:stCondLst>
                              <p:cond delay="0"/>
                            </p:stCondLst>
                            <p:childTnLst>
                              <p:par>
                                <p:cTn id="35" presetID="63" presetClass="path" presetSubtype="0" accel="50000" decel="50000" fill="hold" nodeType="clickEffect">
                                  <p:stCondLst>
                                    <p:cond delay="0"/>
                                  </p:stCondLst>
                                  <p:childTnLst>
                                    <p:animMotion origin="layout" path="M 0.84584 -0.00555 L 1.20417 -0.00555 " pathEditMode="relative" rAng="0" ptsTypes="AA">
                                      <p:cBhvr>
                                        <p:cTn id="36" dur="3000" fill="hold"/>
                                        <p:tgtEl>
                                          <p:spTgt spid="40963"/>
                                        </p:tgtEl>
                                        <p:attrNameLst>
                                          <p:attrName>ppt_x</p:attrName>
                                          <p:attrName>ppt_y</p:attrName>
                                        </p:attrNameLst>
                                      </p:cBhvr>
                                      <p:rCtr x="17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p:bldP spid="23" grpId="0" animBg="1"/>
      <p:bldP spid="24" grpId="0"/>
      <p:bldP spid="25" grpId="0" animBg="1"/>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http://www.aviewoncities.com/img/paris/kvefr0774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17" name="Rounded Rectangular Callout 16"/>
          <p:cNvSpPr/>
          <p:nvPr/>
        </p:nvSpPr>
        <p:spPr>
          <a:xfrm>
            <a:off x="1447800" y="3733800"/>
            <a:ext cx="2286000" cy="1905000"/>
          </a:xfrm>
          <a:prstGeom prst="wedgeRoundRectCallout">
            <a:avLst>
              <a:gd name="adj1" fmla="val -31178"/>
              <a:gd name="adj2" fmla="val 6470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p:cNvSpPr txBox="1"/>
          <p:nvPr/>
        </p:nvSpPr>
        <p:spPr>
          <a:xfrm>
            <a:off x="1524000" y="3733800"/>
            <a:ext cx="2209800" cy="1815882"/>
          </a:xfrm>
          <a:prstGeom prst="rect">
            <a:avLst/>
          </a:prstGeom>
          <a:noFill/>
        </p:spPr>
        <p:txBody>
          <a:bodyPr wrap="square" rtlCol="0">
            <a:spAutoFit/>
          </a:bodyPr>
          <a:lstStyle/>
          <a:p>
            <a:r>
              <a:rPr lang="en-US" sz="1400" dirty="0" smtClean="0">
                <a:solidFill>
                  <a:schemeClr val="bg1"/>
                </a:solidFill>
              </a:rPr>
              <a:t>At the center of the approx. 55 acres that make up the Jardin de Luxembourg  is an octagonal pond, known as the Grand Bassin, which is surrounded by lawns and alleys that are all laid out in a geometrical pattern.</a:t>
            </a:r>
          </a:p>
        </p:txBody>
      </p:sp>
      <p:sp>
        <p:nvSpPr>
          <p:cNvPr id="20" name="Rounded Rectangular Callout 19"/>
          <p:cNvSpPr/>
          <p:nvPr/>
        </p:nvSpPr>
        <p:spPr>
          <a:xfrm>
            <a:off x="4191000" y="4419600"/>
            <a:ext cx="2057400" cy="1066800"/>
          </a:xfrm>
          <a:prstGeom prst="wedgeRoundRectCallout">
            <a:avLst>
              <a:gd name="adj1" fmla="val -29556"/>
              <a:gd name="adj2" fmla="val 7698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p:cNvSpPr txBox="1"/>
          <p:nvPr/>
        </p:nvSpPr>
        <p:spPr>
          <a:xfrm>
            <a:off x="4191000" y="4495800"/>
            <a:ext cx="2133600" cy="954107"/>
          </a:xfrm>
          <a:prstGeom prst="rect">
            <a:avLst/>
          </a:prstGeom>
          <a:noFill/>
        </p:spPr>
        <p:txBody>
          <a:bodyPr wrap="square" rtlCol="0">
            <a:spAutoFit/>
          </a:bodyPr>
          <a:lstStyle/>
          <a:p>
            <a:r>
              <a:rPr lang="en-US" sz="1400" dirty="0" smtClean="0">
                <a:solidFill>
                  <a:schemeClr val="bg1"/>
                </a:solidFill>
              </a:rPr>
              <a:t>The gardens were laid out in Italian style on request of Marie de' Medici as she was of Italian descent. </a:t>
            </a:r>
          </a:p>
        </p:txBody>
      </p:sp>
      <p:sp>
        <p:nvSpPr>
          <p:cNvPr id="23" name="Rounded Rectangular Callout 22"/>
          <p:cNvSpPr/>
          <p:nvPr/>
        </p:nvSpPr>
        <p:spPr>
          <a:xfrm>
            <a:off x="6705600" y="3962400"/>
            <a:ext cx="2209800" cy="1371600"/>
          </a:xfrm>
          <a:prstGeom prst="wedgeRoundRectCallout">
            <a:avLst>
              <a:gd name="adj1" fmla="val -21060"/>
              <a:gd name="adj2" fmla="val 6383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p:cNvSpPr txBox="1"/>
          <p:nvPr/>
        </p:nvSpPr>
        <p:spPr>
          <a:xfrm>
            <a:off x="6705600" y="3962400"/>
            <a:ext cx="2438400" cy="1384995"/>
          </a:xfrm>
          <a:prstGeom prst="rect">
            <a:avLst/>
          </a:prstGeom>
          <a:noFill/>
        </p:spPr>
        <p:txBody>
          <a:bodyPr wrap="square" rtlCol="0">
            <a:spAutoFit/>
          </a:bodyPr>
          <a:lstStyle/>
          <a:p>
            <a:r>
              <a:rPr lang="en-US" sz="1400" dirty="0" smtClean="0">
                <a:solidFill>
                  <a:schemeClr val="bg1"/>
                </a:solidFill>
              </a:rPr>
              <a:t>In the 19th century when the private park opened to the public, it was redesigned in a more French style but the original layout has been preserved.</a:t>
            </a:r>
          </a:p>
        </p:txBody>
      </p:sp>
      <p:sp>
        <p:nvSpPr>
          <p:cNvPr id="25" name="Title 24"/>
          <p:cNvSpPr>
            <a:spLocks noGrp="1"/>
          </p:cNvSpPr>
          <p:nvPr>
            <p:ph type="title"/>
          </p:nvPr>
        </p:nvSpPr>
        <p:spPr/>
        <p:txBody>
          <a:bodyPr/>
          <a:lstStyle/>
          <a:p>
            <a:r>
              <a:rPr lang="en-US" dirty="0" smtClean="0">
                <a:solidFill>
                  <a:schemeClr val="bg1"/>
                </a:solidFill>
              </a:rPr>
              <a:t>Jardin de Luxembourg</a:t>
            </a:r>
            <a:endParaRPr lang="en-US" dirty="0">
              <a:solidFill>
                <a:schemeClr val="bg1"/>
              </a:solidFill>
            </a:endParaRPr>
          </a:p>
        </p:txBody>
      </p:sp>
      <p:pic>
        <p:nvPicPr>
          <p:cNvPr id="40963" name="Picture 3" descr="C:\Documents and Settings\Beonca\Local Settings\Temporary Internet Files\Content.IE5\HBTWGO1K\MM900356712[1].gif"/>
          <p:cNvPicPr>
            <a:picLocks noChangeAspect="1" noChangeArrowheads="1" noCrop="1"/>
          </p:cNvPicPr>
          <p:nvPr/>
        </p:nvPicPr>
        <p:blipFill>
          <a:blip r:embed="rId3" cstate="print"/>
          <a:srcRect/>
          <a:stretch>
            <a:fillRect/>
          </a:stretch>
        </p:blipFill>
        <p:spPr bwMode="auto">
          <a:xfrm flipH="1">
            <a:off x="-1676400" y="5410200"/>
            <a:ext cx="1447800" cy="1447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0 0  L 0.25 0  E" pathEditMode="relative" ptsTypes="">
                                      <p:cBhvr>
                                        <p:cTn id="6" dur="3000" fill="hold"/>
                                        <p:tgtEl>
                                          <p:spTgt spid="40963"/>
                                        </p:tgtEl>
                                        <p:attrNameLst>
                                          <p:attrName>ppt_x</p:attrName>
                                          <p:attrName>ppt_y</p:attrName>
                                        </p:attrNameLst>
                                      </p:cBhvr>
                                    </p:animMotion>
                                  </p:childTnLst>
                                </p:cTn>
                              </p:par>
                              <p:par>
                                <p:cTn id="7" presetID="10"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animEffect transition="in" filter="fade">
                                      <p:cBhvr>
                                        <p:cTn id="9" dur="3000"/>
                                        <p:tgtEl>
                                          <p:spTgt spid="17"/>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30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63" presetClass="path" presetSubtype="0" accel="50000" decel="50000" fill="hold" nodeType="clickEffect">
                                  <p:stCondLst>
                                    <p:cond delay="0"/>
                                  </p:stCondLst>
                                  <p:childTnLst>
                                    <p:animMotion origin="layout" path="M 0.25 2.97872E-6 L 0.52917 -0.00555 " pathEditMode="relative" rAng="0" ptsTypes="AA">
                                      <p:cBhvr>
                                        <p:cTn id="16" dur="3000" fill="hold"/>
                                        <p:tgtEl>
                                          <p:spTgt spid="40963"/>
                                        </p:tgtEl>
                                        <p:attrNameLst>
                                          <p:attrName>ppt_x</p:attrName>
                                          <p:attrName>ppt_y</p:attrName>
                                        </p:attrNameLst>
                                      </p:cBhvr>
                                      <p:rCtr x="140" y="-3"/>
                                    </p:animMotion>
                                  </p:childTnLst>
                                </p:cTn>
                              </p:par>
                              <p:par>
                                <p:cTn id="17" presetID="10"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3000"/>
                                        <p:tgtEl>
                                          <p:spTgt spid="2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30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63" presetClass="path" presetSubtype="0" accel="50000" decel="50000" fill="hold" nodeType="clickEffect">
                                  <p:stCondLst>
                                    <p:cond delay="0"/>
                                  </p:stCondLst>
                                  <p:childTnLst>
                                    <p:animMotion origin="layout" path="M 0.52917 -0.00555 L 0.84584 -0.00555 " pathEditMode="relative" rAng="0" ptsTypes="AA">
                                      <p:cBhvr>
                                        <p:cTn id="26" dur="3000" fill="hold"/>
                                        <p:tgtEl>
                                          <p:spTgt spid="40963"/>
                                        </p:tgtEl>
                                        <p:attrNameLst>
                                          <p:attrName>ppt_x</p:attrName>
                                          <p:attrName>ppt_y</p:attrName>
                                        </p:attrNameLst>
                                      </p:cBhvr>
                                      <p:rCtr x="158" y="0"/>
                                    </p:animMotion>
                                  </p:childTnLst>
                                </p:cTn>
                              </p:par>
                              <p:par>
                                <p:cTn id="27" presetID="10" presetClass="entr" presetSubtype="0"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3000"/>
                                        <p:tgtEl>
                                          <p:spTgt spid="2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3000"/>
                                        <p:tgtEl>
                                          <p:spTgt spid="24"/>
                                        </p:tgtEl>
                                      </p:cBhvr>
                                    </p:animEffect>
                                  </p:childTnLst>
                                </p:cTn>
                              </p:par>
                            </p:childTnLst>
                          </p:cTn>
                        </p:par>
                      </p:childTnLst>
                    </p:cTn>
                  </p:par>
                  <p:par>
                    <p:cTn id="33" fill="hold">
                      <p:stCondLst>
                        <p:cond delay="indefinite"/>
                      </p:stCondLst>
                      <p:childTnLst>
                        <p:par>
                          <p:cTn id="34" fill="hold">
                            <p:stCondLst>
                              <p:cond delay="0"/>
                            </p:stCondLst>
                            <p:childTnLst>
                              <p:par>
                                <p:cTn id="35" presetID="63" presetClass="path" presetSubtype="0" accel="50000" decel="50000" fill="hold" nodeType="clickEffect">
                                  <p:stCondLst>
                                    <p:cond delay="0"/>
                                  </p:stCondLst>
                                  <p:childTnLst>
                                    <p:animMotion origin="layout" path="M 0.84584 -0.00555 L 1.20417 -0.00555 " pathEditMode="relative" rAng="0" ptsTypes="AA">
                                      <p:cBhvr>
                                        <p:cTn id="36" dur="3000" fill="hold"/>
                                        <p:tgtEl>
                                          <p:spTgt spid="40963"/>
                                        </p:tgtEl>
                                        <p:attrNameLst>
                                          <p:attrName>ppt_x</p:attrName>
                                          <p:attrName>ppt_y</p:attrName>
                                        </p:attrNameLst>
                                      </p:cBhvr>
                                      <p:rCtr x="17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animBg="1"/>
      <p:bldP spid="21" grpId="0"/>
      <p:bldP spid="23" grpId="0" animBg="1"/>
      <p:bldP spid="2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3423</TotalTime>
  <Words>1493</Words>
  <Application>Microsoft Office PowerPoint</Application>
  <PresentationFormat>On-screen Show (4:3)</PresentationFormat>
  <Paragraphs>67</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Top Attractions of Paris</vt:lpstr>
      <vt:lpstr>Un tour de Paris</vt:lpstr>
      <vt:lpstr> Le Tour d’Eiffel</vt:lpstr>
      <vt:lpstr>Notre Dame</vt:lpstr>
      <vt:lpstr>Le Louvre</vt:lpstr>
      <vt:lpstr>Musée d’Orsay</vt:lpstr>
      <vt:lpstr>Arc de Triomphe</vt:lpstr>
      <vt:lpstr>Champs-Elysées</vt:lpstr>
      <vt:lpstr>Jardin de Luxembourg</vt:lpstr>
      <vt:lpstr>Sacré Coeur…</vt:lpstr>
      <vt:lpstr>Montmartre</vt:lpstr>
      <vt:lpstr>Grand Palais</vt:lpstr>
      <vt:lpstr>Grand Palais</vt:lpstr>
      <vt:lpstr>La Défense</vt:lpstr>
      <vt:lpstr>Grande Arche de la Défense</vt:lpstr>
      <vt:lpstr>Pont Alexandre III</vt:lpstr>
      <vt:lpstr>Le Bibliographique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 Attraction of Paris</dc:title>
  <dc:creator>Beonca</dc:creator>
  <cp:lastModifiedBy>Phyllis</cp:lastModifiedBy>
  <cp:revision>214</cp:revision>
  <dcterms:created xsi:type="dcterms:W3CDTF">2012-01-28T00:33:19Z</dcterms:created>
  <dcterms:modified xsi:type="dcterms:W3CDTF">2012-09-09T15:21:30Z</dcterms:modified>
</cp:coreProperties>
</file>